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3"/>
  </p:sldMasterIdLst>
  <p:notesMasterIdLst>
    <p:notesMasterId r:id="rId96"/>
  </p:notesMasterIdLst>
  <p:sldIdLst>
    <p:sldId id="261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363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362" r:id="rId35"/>
    <p:sldId id="291" r:id="rId36"/>
    <p:sldId id="292" r:id="rId37"/>
    <p:sldId id="361" r:id="rId38"/>
    <p:sldId id="294" r:id="rId39"/>
    <p:sldId id="360" r:id="rId40"/>
    <p:sldId id="296" r:id="rId41"/>
    <p:sldId id="297" r:id="rId42"/>
    <p:sldId id="298" r:id="rId43"/>
    <p:sldId id="359" r:id="rId44"/>
    <p:sldId id="300" r:id="rId45"/>
    <p:sldId id="301" r:id="rId46"/>
    <p:sldId id="302" r:id="rId47"/>
    <p:sldId id="303" r:id="rId48"/>
    <p:sldId id="304" r:id="rId49"/>
    <p:sldId id="305" r:id="rId50"/>
    <p:sldId id="307" r:id="rId51"/>
    <p:sldId id="308" r:id="rId52"/>
    <p:sldId id="358" r:id="rId53"/>
    <p:sldId id="310" r:id="rId54"/>
    <p:sldId id="311" r:id="rId55"/>
    <p:sldId id="312" r:id="rId56"/>
    <p:sldId id="357" r:id="rId57"/>
    <p:sldId id="314" r:id="rId58"/>
    <p:sldId id="315" r:id="rId59"/>
    <p:sldId id="316" r:id="rId60"/>
    <p:sldId id="317" r:id="rId61"/>
    <p:sldId id="318" r:id="rId62"/>
    <p:sldId id="306" r:id="rId63"/>
    <p:sldId id="319" r:id="rId64"/>
    <p:sldId id="320" r:id="rId65"/>
    <p:sldId id="321" r:id="rId66"/>
    <p:sldId id="322" r:id="rId67"/>
    <p:sldId id="356" r:id="rId68"/>
    <p:sldId id="324" r:id="rId69"/>
    <p:sldId id="325" r:id="rId70"/>
    <p:sldId id="326" r:id="rId71"/>
    <p:sldId id="327" r:id="rId72"/>
    <p:sldId id="328" r:id="rId73"/>
    <p:sldId id="329" r:id="rId74"/>
    <p:sldId id="355" r:id="rId75"/>
    <p:sldId id="331" r:id="rId76"/>
    <p:sldId id="332" r:id="rId77"/>
    <p:sldId id="333" r:id="rId78"/>
    <p:sldId id="334" r:id="rId79"/>
    <p:sldId id="354" r:id="rId80"/>
    <p:sldId id="336" r:id="rId81"/>
    <p:sldId id="337" r:id="rId82"/>
    <p:sldId id="338" r:id="rId83"/>
    <p:sldId id="339" r:id="rId84"/>
    <p:sldId id="340" r:id="rId85"/>
    <p:sldId id="353" r:id="rId86"/>
    <p:sldId id="342" r:id="rId87"/>
    <p:sldId id="343" r:id="rId88"/>
    <p:sldId id="344" r:id="rId89"/>
    <p:sldId id="345" r:id="rId90"/>
    <p:sldId id="352" r:id="rId91"/>
    <p:sldId id="347" r:id="rId92"/>
    <p:sldId id="348" r:id="rId93"/>
    <p:sldId id="351" r:id="rId94"/>
    <p:sldId id="350" r:id="rId9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FCFE"/>
    <a:srgbClr val="DAFBFE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7B1ED6-1C71-8BAD-E863-7047904DFF96}" v="1" dt="2024-12-07T13:54:24.4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slide" Target="slides/slide81.xml"/><Relationship Id="rId89" Type="http://schemas.openxmlformats.org/officeDocument/2006/relationships/slide" Target="slides/slide86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102" Type="http://schemas.microsoft.com/office/2015/10/relationships/revisionInfo" Target="revisionInfo.xml"/><Relationship Id="rId5" Type="http://schemas.openxmlformats.org/officeDocument/2006/relationships/slide" Target="slides/slide2.xml"/><Relationship Id="rId90" Type="http://schemas.openxmlformats.org/officeDocument/2006/relationships/slide" Target="slides/slide87.xml"/><Relationship Id="rId95" Type="http://schemas.openxmlformats.org/officeDocument/2006/relationships/slide" Target="slides/slide92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slide" Target="slides/slide80.xml"/><Relationship Id="rId88" Type="http://schemas.openxmlformats.org/officeDocument/2006/relationships/slide" Target="slides/slide85.xml"/><Relationship Id="rId91" Type="http://schemas.openxmlformats.org/officeDocument/2006/relationships/slide" Target="slides/slide88.xml"/><Relationship Id="rId9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94" Type="http://schemas.openxmlformats.org/officeDocument/2006/relationships/slide" Target="slides/slide91.xml"/><Relationship Id="rId99" Type="http://schemas.openxmlformats.org/officeDocument/2006/relationships/theme" Target="theme/theme1.xml"/><Relationship Id="rId101" Type="http://schemas.microsoft.com/office/2016/11/relationships/changesInfo" Target="changesInfos/changesInfo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97" Type="http://schemas.openxmlformats.org/officeDocument/2006/relationships/presProps" Target="presProps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slide" Target="slides/slide89.xml"/><Relationship Id="rId2" Type="http://schemas.openxmlformats.org/officeDocument/2006/relationships/customXml" Target="../customXml/item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slide" Target="slides/slide84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56" Type="http://schemas.openxmlformats.org/officeDocument/2006/relationships/slide" Target="slides/slide53.xml"/><Relationship Id="rId77" Type="http://schemas.openxmlformats.org/officeDocument/2006/relationships/slide" Target="slides/slide74.xml"/><Relationship Id="rId100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93" Type="http://schemas.openxmlformats.org/officeDocument/2006/relationships/slide" Target="slides/slide90.xml"/><Relationship Id="rId98" Type="http://schemas.openxmlformats.org/officeDocument/2006/relationships/viewProps" Target="viewProps.xml"/><Relationship Id="rId3" Type="http://schemas.openxmlformats.org/officeDocument/2006/relationships/slideMaster" Target="slideMasters/slide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cas Joumaa" userId="S::lucas.joumaa@st.ul.edu.lb::3bee260c-08c3-4af4-aaf4-65cae826f75c" providerId="AD" clId="Web-{187B1ED6-1C71-8BAD-E863-7047904DFF96}"/>
    <pc:docChg chg="sldOrd">
      <pc:chgData name="Lucas Joumaa" userId="S::lucas.joumaa@st.ul.edu.lb::3bee260c-08c3-4af4-aaf4-65cae826f75c" providerId="AD" clId="Web-{187B1ED6-1C71-8BAD-E863-7047904DFF96}" dt="2024-12-07T13:54:24.404" v="0"/>
      <pc:docMkLst>
        <pc:docMk/>
      </pc:docMkLst>
      <pc:sldChg chg="ord">
        <pc:chgData name="Lucas Joumaa" userId="S::lucas.joumaa@st.ul.edu.lb::3bee260c-08c3-4af4-aaf4-65cae826f75c" providerId="AD" clId="Web-{187B1ED6-1C71-8BAD-E863-7047904DFF96}" dt="2024-12-07T13:54:24.404" v="0"/>
        <pc:sldMkLst>
          <pc:docMk/>
          <pc:sldMk cId="0" sldId="30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2E92343-8C94-D6A3-6308-8423E37B461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BDA33F-F8F8-4D16-5DE2-4E4C7CD0F55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EBEE431-4131-49D6-87EB-7D055C28AC5E}" type="datetimeFigureOut">
              <a:rPr lang="en-US"/>
              <a:pPr>
                <a:defRPr/>
              </a:pPr>
              <a:t>12/7/2024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7DFDDDC-515F-B27D-7A4B-DD64DE58F6E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C20077E-0B95-2863-C992-76BE55EFD2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1D832C-10E1-D9BA-9ABF-07067F4B5A1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59C60B-07FD-30C2-64AE-7507F0317F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EEB117B-900E-4DA6-BC0A-B8881D13CE5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>
            <a:extLst>
              <a:ext uri="{FF2B5EF4-FFF2-40B4-BE49-F238E27FC236}">
                <a16:creationId xmlns:a16="http://schemas.microsoft.com/office/drawing/2014/main" id="{ED5CBF65-F17C-8B1B-2B4A-25C0A5B09D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F532EF3-8A41-41EC-9E55-8B689C405C3C}" type="slidenum">
              <a:rPr lang="en-CA" altLang="en-US"/>
              <a:pPr eaLnBrk="1" hangingPunct="1"/>
              <a:t>15</a:t>
            </a:fld>
            <a:endParaRPr lang="en-CA" altLang="en-US"/>
          </a:p>
        </p:txBody>
      </p:sp>
      <p:sp>
        <p:nvSpPr>
          <p:cNvPr id="98307" name="Rectangle 2">
            <a:extLst>
              <a:ext uri="{FF2B5EF4-FFF2-40B4-BE49-F238E27FC236}">
                <a16:creationId xmlns:a16="http://schemas.microsoft.com/office/drawing/2014/main" id="{C41D9278-7279-50DE-142A-FC959409225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8" name="Rectangle 3">
            <a:extLst>
              <a:ext uri="{FF2B5EF4-FFF2-40B4-BE49-F238E27FC236}">
                <a16:creationId xmlns:a16="http://schemas.microsoft.com/office/drawing/2014/main" id="{1904B6A3-52E9-81C2-01E6-5380C2CC18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>
            <a:extLst>
              <a:ext uri="{FF2B5EF4-FFF2-40B4-BE49-F238E27FC236}">
                <a16:creationId xmlns:a16="http://schemas.microsoft.com/office/drawing/2014/main" id="{ADB2DADC-362B-EE85-C072-CBD7603C5C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16BD0FF-0DD6-4626-B2BD-55B5C37AE21B}" type="slidenum">
              <a:rPr lang="en-CA" altLang="en-US"/>
              <a:pPr eaLnBrk="1" hangingPunct="1"/>
              <a:t>18</a:t>
            </a:fld>
            <a:endParaRPr lang="en-CA" altLang="en-US"/>
          </a:p>
        </p:txBody>
      </p:sp>
      <p:sp>
        <p:nvSpPr>
          <p:cNvPr id="99331" name="Rectangle 2">
            <a:extLst>
              <a:ext uri="{FF2B5EF4-FFF2-40B4-BE49-F238E27FC236}">
                <a16:creationId xmlns:a16="http://schemas.microsoft.com/office/drawing/2014/main" id="{79C43217-0BE3-D9A9-3F90-272160AE3B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2" name="Rectangle 3">
            <a:extLst>
              <a:ext uri="{FF2B5EF4-FFF2-40B4-BE49-F238E27FC236}">
                <a16:creationId xmlns:a16="http://schemas.microsoft.com/office/drawing/2014/main" id="{49E05B86-FE9F-BDF8-4A15-AE804093A3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>
            <a:extLst>
              <a:ext uri="{FF2B5EF4-FFF2-40B4-BE49-F238E27FC236}">
                <a16:creationId xmlns:a16="http://schemas.microsoft.com/office/drawing/2014/main" id="{920C8BEC-732B-A7BC-1A28-291DEF9F9C4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EEBB9D8-68B2-44A7-87B7-C02B468FAB29}" type="slidenum">
              <a:rPr lang="en-CA" altLang="en-US"/>
              <a:pPr eaLnBrk="1" hangingPunct="1"/>
              <a:t>20</a:t>
            </a:fld>
            <a:endParaRPr lang="en-CA" altLang="en-US"/>
          </a:p>
        </p:txBody>
      </p:sp>
      <p:sp>
        <p:nvSpPr>
          <p:cNvPr id="100355" name="Rectangle 2">
            <a:extLst>
              <a:ext uri="{FF2B5EF4-FFF2-40B4-BE49-F238E27FC236}">
                <a16:creationId xmlns:a16="http://schemas.microsoft.com/office/drawing/2014/main" id="{F22126BD-0C24-3F28-F94A-9D64032701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6" name="Rectangle 3">
            <a:extLst>
              <a:ext uri="{FF2B5EF4-FFF2-40B4-BE49-F238E27FC236}">
                <a16:creationId xmlns:a16="http://schemas.microsoft.com/office/drawing/2014/main" id="{035B0ADF-5805-BF68-AB48-E3EA20D479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>
            <a:extLst>
              <a:ext uri="{FF2B5EF4-FFF2-40B4-BE49-F238E27FC236}">
                <a16:creationId xmlns:a16="http://schemas.microsoft.com/office/drawing/2014/main" id="{519DAEB5-3CC8-A5F8-E470-73CE22EDA9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FB5D5D6-FA0A-4D14-A048-4AE0F849E96D}" type="slidenum">
              <a:rPr lang="en-CA" altLang="en-US"/>
              <a:pPr eaLnBrk="1" hangingPunct="1"/>
              <a:t>26</a:t>
            </a:fld>
            <a:endParaRPr lang="en-CA" altLang="en-US"/>
          </a:p>
        </p:txBody>
      </p:sp>
      <p:sp>
        <p:nvSpPr>
          <p:cNvPr id="101379" name="Rectangle 2">
            <a:extLst>
              <a:ext uri="{FF2B5EF4-FFF2-40B4-BE49-F238E27FC236}">
                <a16:creationId xmlns:a16="http://schemas.microsoft.com/office/drawing/2014/main" id="{E3C0D9A1-F659-E14F-E36E-AE49683F7B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80" name="Rectangle 3">
            <a:extLst>
              <a:ext uri="{FF2B5EF4-FFF2-40B4-BE49-F238E27FC236}">
                <a16:creationId xmlns:a16="http://schemas.microsoft.com/office/drawing/2014/main" id="{8F4C22C8-6A9D-3575-08CB-6157D0B49A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>
            <a:extLst>
              <a:ext uri="{FF2B5EF4-FFF2-40B4-BE49-F238E27FC236}">
                <a16:creationId xmlns:a16="http://schemas.microsoft.com/office/drawing/2014/main" id="{BA153985-6AF9-06D8-60A6-2774BF1B9D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5DD74EA-3FBB-49DD-ABB0-C91FBF3347A0}" type="slidenum">
              <a:rPr lang="en-CA" altLang="en-US"/>
              <a:pPr eaLnBrk="1" hangingPunct="1"/>
              <a:t>27</a:t>
            </a:fld>
            <a:endParaRPr lang="en-CA" altLang="en-US"/>
          </a:p>
        </p:txBody>
      </p:sp>
      <p:sp>
        <p:nvSpPr>
          <p:cNvPr id="102403" name="Rectangle 2">
            <a:extLst>
              <a:ext uri="{FF2B5EF4-FFF2-40B4-BE49-F238E27FC236}">
                <a16:creationId xmlns:a16="http://schemas.microsoft.com/office/drawing/2014/main" id="{5254067E-46B1-2906-FD73-210138CC69A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04" name="Rectangle 3">
            <a:extLst>
              <a:ext uri="{FF2B5EF4-FFF2-40B4-BE49-F238E27FC236}">
                <a16:creationId xmlns:a16="http://schemas.microsoft.com/office/drawing/2014/main" id="{E6DDE10E-0164-40AB-0A17-A0FF72768C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>
            <a:extLst>
              <a:ext uri="{FF2B5EF4-FFF2-40B4-BE49-F238E27FC236}">
                <a16:creationId xmlns:a16="http://schemas.microsoft.com/office/drawing/2014/main" id="{DFB732FB-69F4-A0EE-17AB-9EE252BA71A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B801B5D-54C5-41CF-AF8C-D7F41997082C}" type="slidenum">
              <a:rPr lang="en-CA" altLang="en-US"/>
              <a:pPr eaLnBrk="1" hangingPunct="1"/>
              <a:t>28</a:t>
            </a:fld>
            <a:endParaRPr lang="en-CA" altLang="en-US"/>
          </a:p>
        </p:txBody>
      </p:sp>
      <p:sp>
        <p:nvSpPr>
          <p:cNvPr id="103427" name="Rectangle 2">
            <a:extLst>
              <a:ext uri="{FF2B5EF4-FFF2-40B4-BE49-F238E27FC236}">
                <a16:creationId xmlns:a16="http://schemas.microsoft.com/office/drawing/2014/main" id="{FF1B2AD9-519B-D342-1146-3AFD602379B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428" name="Rectangle 3">
            <a:extLst>
              <a:ext uri="{FF2B5EF4-FFF2-40B4-BE49-F238E27FC236}">
                <a16:creationId xmlns:a16="http://schemas.microsoft.com/office/drawing/2014/main" id="{795CA972-8DDF-95B1-2D98-FEF012D9CA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>
            <a:extLst>
              <a:ext uri="{FF2B5EF4-FFF2-40B4-BE49-F238E27FC236}">
                <a16:creationId xmlns:a16="http://schemas.microsoft.com/office/drawing/2014/main" id="{DAD27424-9ABE-FB18-A2BD-EAD2B8095A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4FE5E77-6D28-4429-982A-57CDAEF1F4A7}" type="slidenum">
              <a:rPr lang="en-CA" altLang="en-US"/>
              <a:pPr eaLnBrk="1" hangingPunct="1"/>
              <a:t>33</a:t>
            </a:fld>
            <a:endParaRPr lang="en-CA" altLang="en-US"/>
          </a:p>
        </p:txBody>
      </p:sp>
      <p:sp>
        <p:nvSpPr>
          <p:cNvPr id="104451" name="Rectangle 2">
            <a:extLst>
              <a:ext uri="{FF2B5EF4-FFF2-40B4-BE49-F238E27FC236}">
                <a16:creationId xmlns:a16="http://schemas.microsoft.com/office/drawing/2014/main" id="{B62798D3-4D5F-5330-88BD-79A5B16AFC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452" name="Rectangle 3">
            <a:extLst>
              <a:ext uri="{FF2B5EF4-FFF2-40B4-BE49-F238E27FC236}">
                <a16:creationId xmlns:a16="http://schemas.microsoft.com/office/drawing/2014/main" id="{82AAB0CD-B4A4-00D2-005D-2D2ACB1C9E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>
            <a:extLst>
              <a:ext uri="{FF2B5EF4-FFF2-40B4-BE49-F238E27FC236}">
                <a16:creationId xmlns:a16="http://schemas.microsoft.com/office/drawing/2014/main" id="{21B4174A-B25E-CD0B-989A-E1D4F35EC5E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44E5954-ECC3-42F7-B60F-3D37696DE8EB}" type="slidenum">
              <a:rPr lang="en-CA" altLang="en-US"/>
              <a:pPr eaLnBrk="1" hangingPunct="1"/>
              <a:t>34</a:t>
            </a:fld>
            <a:endParaRPr lang="en-CA" altLang="en-US"/>
          </a:p>
        </p:txBody>
      </p:sp>
      <p:sp>
        <p:nvSpPr>
          <p:cNvPr id="105475" name="Rectangle 2">
            <a:extLst>
              <a:ext uri="{FF2B5EF4-FFF2-40B4-BE49-F238E27FC236}">
                <a16:creationId xmlns:a16="http://schemas.microsoft.com/office/drawing/2014/main" id="{82804664-389C-FE74-6ED4-155CFFF23DD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6" name="Rectangle 3">
            <a:extLst>
              <a:ext uri="{FF2B5EF4-FFF2-40B4-BE49-F238E27FC236}">
                <a16:creationId xmlns:a16="http://schemas.microsoft.com/office/drawing/2014/main" id="{F3964E77-E5E0-5D0F-7DE0-DACAD91338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>
            <a:extLst>
              <a:ext uri="{FF2B5EF4-FFF2-40B4-BE49-F238E27FC236}">
                <a16:creationId xmlns:a16="http://schemas.microsoft.com/office/drawing/2014/main" id="{A28776FE-D34A-7CB6-89BB-0054A352F88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C80209B-154C-4243-B2D7-BA801C2B05F7}" type="slidenum">
              <a:rPr lang="en-CA" altLang="en-US"/>
              <a:pPr eaLnBrk="1" hangingPunct="1"/>
              <a:t>36</a:t>
            </a:fld>
            <a:endParaRPr lang="en-CA" altLang="en-US"/>
          </a:p>
        </p:txBody>
      </p:sp>
      <p:sp>
        <p:nvSpPr>
          <p:cNvPr id="106499" name="Rectangle 2">
            <a:extLst>
              <a:ext uri="{FF2B5EF4-FFF2-40B4-BE49-F238E27FC236}">
                <a16:creationId xmlns:a16="http://schemas.microsoft.com/office/drawing/2014/main" id="{0F1B6968-2B90-2B72-F3EB-C30E76AAEB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500" name="Rectangle 3">
            <a:extLst>
              <a:ext uri="{FF2B5EF4-FFF2-40B4-BE49-F238E27FC236}">
                <a16:creationId xmlns:a16="http://schemas.microsoft.com/office/drawing/2014/main" id="{619A09A4-CA2F-887F-A3A2-2BC359869D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>
            <a:extLst>
              <a:ext uri="{FF2B5EF4-FFF2-40B4-BE49-F238E27FC236}">
                <a16:creationId xmlns:a16="http://schemas.microsoft.com/office/drawing/2014/main" id="{D94F7637-307D-0227-9E60-D28D19140D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2E32322-F984-4A1E-AC04-EF5B3FE8E9F0}" type="slidenum">
              <a:rPr lang="en-CA" altLang="en-US"/>
              <a:pPr eaLnBrk="1" hangingPunct="1"/>
              <a:t>38</a:t>
            </a:fld>
            <a:endParaRPr lang="en-CA" altLang="en-US"/>
          </a:p>
        </p:txBody>
      </p:sp>
      <p:sp>
        <p:nvSpPr>
          <p:cNvPr id="107523" name="Rectangle 2">
            <a:extLst>
              <a:ext uri="{FF2B5EF4-FFF2-40B4-BE49-F238E27FC236}">
                <a16:creationId xmlns:a16="http://schemas.microsoft.com/office/drawing/2014/main" id="{9EBAFE31-DE5A-9184-BF2E-FAE2321426F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7524" name="Rectangle 3">
            <a:extLst>
              <a:ext uri="{FF2B5EF4-FFF2-40B4-BE49-F238E27FC236}">
                <a16:creationId xmlns:a16="http://schemas.microsoft.com/office/drawing/2014/main" id="{51E692C3-BE38-2F46-4E52-FEE01BC94F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>
            <a:extLst>
              <a:ext uri="{FF2B5EF4-FFF2-40B4-BE49-F238E27FC236}">
                <a16:creationId xmlns:a16="http://schemas.microsoft.com/office/drawing/2014/main" id="{83C5245C-92DE-3BA4-3C43-36AE279039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D197FC8-2801-4E94-8109-3AA9BBB1D697}" type="slidenum">
              <a:rPr lang="en-CA" altLang="en-US"/>
              <a:pPr eaLnBrk="1" hangingPunct="1"/>
              <a:t>42</a:t>
            </a:fld>
            <a:endParaRPr lang="en-CA" altLang="en-US"/>
          </a:p>
        </p:txBody>
      </p:sp>
      <p:sp>
        <p:nvSpPr>
          <p:cNvPr id="108547" name="Rectangle 2">
            <a:extLst>
              <a:ext uri="{FF2B5EF4-FFF2-40B4-BE49-F238E27FC236}">
                <a16:creationId xmlns:a16="http://schemas.microsoft.com/office/drawing/2014/main" id="{9C685655-E93F-74EC-A747-AEFD20CD21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8" name="Rectangle 3">
            <a:extLst>
              <a:ext uri="{FF2B5EF4-FFF2-40B4-BE49-F238E27FC236}">
                <a16:creationId xmlns:a16="http://schemas.microsoft.com/office/drawing/2014/main" id="{8E22A7B5-0945-78DE-E991-8284115961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>
            <a:extLst>
              <a:ext uri="{FF2B5EF4-FFF2-40B4-BE49-F238E27FC236}">
                <a16:creationId xmlns:a16="http://schemas.microsoft.com/office/drawing/2014/main" id="{153A25E3-F05B-5C30-E887-2058040783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6D74CAF-DB6B-4EF3-A35A-37F657016E3E}" type="slidenum">
              <a:rPr lang="en-CA" altLang="en-US"/>
              <a:pPr eaLnBrk="1" hangingPunct="1"/>
              <a:t>43</a:t>
            </a:fld>
            <a:endParaRPr lang="en-CA" altLang="en-US"/>
          </a:p>
        </p:txBody>
      </p:sp>
      <p:sp>
        <p:nvSpPr>
          <p:cNvPr id="109571" name="Rectangle 2">
            <a:extLst>
              <a:ext uri="{FF2B5EF4-FFF2-40B4-BE49-F238E27FC236}">
                <a16:creationId xmlns:a16="http://schemas.microsoft.com/office/drawing/2014/main" id="{8802049F-75C5-BB73-4BA0-A00424A7D15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2" name="Rectangle 3">
            <a:extLst>
              <a:ext uri="{FF2B5EF4-FFF2-40B4-BE49-F238E27FC236}">
                <a16:creationId xmlns:a16="http://schemas.microsoft.com/office/drawing/2014/main" id="{F459D80B-3456-4F5A-0002-278B96089C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>
            <a:extLst>
              <a:ext uri="{FF2B5EF4-FFF2-40B4-BE49-F238E27FC236}">
                <a16:creationId xmlns:a16="http://schemas.microsoft.com/office/drawing/2014/main" id="{589A0ACD-5F2E-7D26-53F2-233B159AD97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1B1B474-C84B-4183-A518-EAE451DE78B8}" type="slidenum">
              <a:rPr lang="en-CA" altLang="en-US"/>
              <a:pPr eaLnBrk="1" hangingPunct="1"/>
              <a:t>50</a:t>
            </a:fld>
            <a:endParaRPr lang="en-CA" altLang="en-US"/>
          </a:p>
        </p:txBody>
      </p:sp>
      <p:sp>
        <p:nvSpPr>
          <p:cNvPr id="110595" name="Rectangle 2">
            <a:extLst>
              <a:ext uri="{FF2B5EF4-FFF2-40B4-BE49-F238E27FC236}">
                <a16:creationId xmlns:a16="http://schemas.microsoft.com/office/drawing/2014/main" id="{3C8BB3B2-B2F5-D87F-5FEF-463FB594060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6" name="Rectangle 3">
            <a:extLst>
              <a:ext uri="{FF2B5EF4-FFF2-40B4-BE49-F238E27FC236}">
                <a16:creationId xmlns:a16="http://schemas.microsoft.com/office/drawing/2014/main" id="{455B89B6-F3B6-7E53-CBB5-B81F6E4FD4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>
            <a:extLst>
              <a:ext uri="{FF2B5EF4-FFF2-40B4-BE49-F238E27FC236}">
                <a16:creationId xmlns:a16="http://schemas.microsoft.com/office/drawing/2014/main" id="{DAE2160B-6EBE-063C-342C-DF9D91AE25C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E199846-9D70-4025-9FD8-89183164EAD1}" type="slidenum">
              <a:rPr lang="en-CA" altLang="en-US"/>
              <a:pPr eaLnBrk="1" hangingPunct="1"/>
              <a:t>52</a:t>
            </a:fld>
            <a:endParaRPr lang="en-CA" altLang="en-US"/>
          </a:p>
        </p:txBody>
      </p:sp>
      <p:sp>
        <p:nvSpPr>
          <p:cNvPr id="111619" name="Rectangle 2">
            <a:extLst>
              <a:ext uri="{FF2B5EF4-FFF2-40B4-BE49-F238E27FC236}">
                <a16:creationId xmlns:a16="http://schemas.microsoft.com/office/drawing/2014/main" id="{FC0B5EDB-FEE9-816D-32A4-976A40ECB7E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20" name="Rectangle 3">
            <a:extLst>
              <a:ext uri="{FF2B5EF4-FFF2-40B4-BE49-F238E27FC236}">
                <a16:creationId xmlns:a16="http://schemas.microsoft.com/office/drawing/2014/main" id="{177F7C37-F780-91D9-4605-EC17703138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>
            <a:extLst>
              <a:ext uri="{FF2B5EF4-FFF2-40B4-BE49-F238E27FC236}">
                <a16:creationId xmlns:a16="http://schemas.microsoft.com/office/drawing/2014/main" id="{7968ADB9-B809-3089-1FC0-28EEAC3E35F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1A33C88-470A-4355-A45F-B199CE6092DB}" type="slidenum">
              <a:rPr lang="en-CA" altLang="en-US"/>
              <a:pPr eaLnBrk="1" hangingPunct="1"/>
              <a:t>56</a:t>
            </a:fld>
            <a:endParaRPr lang="en-CA" altLang="en-US"/>
          </a:p>
        </p:txBody>
      </p:sp>
      <p:sp>
        <p:nvSpPr>
          <p:cNvPr id="112643" name="Rectangle 2">
            <a:extLst>
              <a:ext uri="{FF2B5EF4-FFF2-40B4-BE49-F238E27FC236}">
                <a16:creationId xmlns:a16="http://schemas.microsoft.com/office/drawing/2014/main" id="{6949C12E-E2AD-BE78-1649-95D56BAC4FA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4" name="Rectangle 3">
            <a:extLst>
              <a:ext uri="{FF2B5EF4-FFF2-40B4-BE49-F238E27FC236}">
                <a16:creationId xmlns:a16="http://schemas.microsoft.com/office/drawing/2014/main" id="{48764662-2B2B-2C70-7D10-2F97A5E84D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>
            <a:extLst>
              <a:ext uri="{FF2B5EF4-FFF2-40B4-BE49-F238E27FC236}">
                <a16:creationId xmlns:a16="http://schemas.microsoft.com/office/drawing/2014/main" id="{1F577010-0AF7-72BB-0A8F-8F0CA9D80AD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A3576A1-F883-4ACC-9F4D-E1F56A91C51F}" type="slidenum">
              <a:rPr lang="en-CA" altLang="en-US"/>
              <a:pPr eaLnBrk="1" hangingPunct="1"/>
              <a:t>57</a:t>
            </a:fld>
            <a:endParaRPr lang="en-CA" altLang="en-US"/>
          </a:p>
        </p:txBody>
      </p:sp>
      <p:sp>
        <p:nvSpPr>
          <p:cNvPr id="113667" name="Rectangle 2">
            <a:extLst>
              <a:ext uri="{FF2B5EF4-FFF2-40B4-BE49-F238E27FC236}">
                <a16:creationId xmlns:a16="http://schemas.microsoft.com/office/drawing/2014/main" id="{DA286105-2AE9-13A2-D6AC-1917C568CE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8" name="Rectangle 3">
            <a:extLst>
              <a:ext uri="{FF2B5EF4-FFF2-40B4-BE49-F238E27FC236}">
                <a16:creationId xmlns:a16="http://schemas.microsoft.com/office/drawing/2014/main" id="{78628891-38A1-F66A-5B24-2BB2910921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>
            <a:extLst>
              <a:ext uri="{FF2B5EF4-FFF2-40B4-BE49-F238E27FC236}">
                <a16:creationId xmlns:a16="http://schemas.microsoft.com/office/drawing/2014/main" id="{8D5C62D9-4621-86C8-2052-5431F501D5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14B8EBF-AB92-49EF-B92C-4E04FE9F49EE}" type="slidenum">
              <a:rPr lang="en-CA" altLang="en-US"/>
              <a:pPr eaLnBrk="1" hangingPunct="1"/>
              <a:t>58</a:t>
            </a:fld>
            <a:endParaRPr lang="en-CA" altLang="en-US"/>
          </a:p>
        </p:txBody>
      </p:sp>
      <p:sp>
        <p:nvSpPr>
          <p:cNvPr id="114691" name="Rectangle 2">
            <a:extLst>
              <a:ext uri="{FF2B5EF4-FFF2-40B4-BE49-F238E27FC236}">
                <a16:creationId xmlns:a16="http://schemas.microsoft.com/office/drawing/2014/main" id="{F142457C-D220-BCB7-B349-E243C93CF4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2" name="Rectangle 3">
            <a:extLst>
              <a:ext uri="{FF2B5EF4-FFF2-40B4-BE49-F238E27FC236}">
                <a16:creationId xmlns:a16="http://schemas.microsoft.com/office/drawing/2014/main" id="{ED787906-6B3D-46D1-DACD-F0C306FCFE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>
            <a:extLst>
              <a:ext uri="{FF2B5EF4-FFF2-40B4-BE49-F238E27FC236}">
                <a16:creationId xmlns:a16="http://schemas.microsoft.com/office/drawing/2014/main" id="{9C8DC409-619D-2B61-55F4-D86F22708DE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4936679-2F7E-4E4F-A328-10EA075CEC1B}" type="slidenum">
              <a:rPr lang="en-CA" altLang="en-US"/>
              <a:pPr eaLnBrk="1" hangingPunct="1"/>
              <a:t>64</a:t>
            </a:fld>
            <a:endParaRPr lang="en-CA" altLang="en-US"/>
          </a:p>
        </p:txBody>
      </p:sp>
      <p:sp>
        <p:nvSpPr>
          <p:cNvPr id="115715" name="Rectangle 2">
            <a:extLst>
              <a:ext uri="{FF2B5EF4-FFF2-40B4-BE49-F238E27FC236}">
                <a16:creationId xmlns:a16="http://schemas.microsoft.com/office/drawing/2014/main" id="{A89B00C5-FCF6-FD17-3071-F5AEAF8135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6" name="Rectangle 3">
            <a:extLst>
              <a:ext uri="{FF2B5EF4-FFF2-40B4-BE49-F238E27FC236}">
                <a16:creationId xmlns:a16="http://schemas.microsoft.com/office/drawing/2014/main" id="{8D48A536-2D76-ED9A-EAAB-44A10A7271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>
            <a:extLst>
              <a:ext uri="{FF2B5EF4-FFF2-40B4-BE49-F238E27FC236}">
                <a16:creationId xmlns:a16="http://schemas.microsoft.com/office/drawing/2014/main" id="{2D765135-BD05-46A0-5EB8-88523A7250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44F7269-FA6E-4BAA-A621-A7D48DABB7EC}" type="slidenum">
              <a:rPr lang="en-CA" altLang="en-US"/>
              <a:pPr eaLnBrk="1" hangingPunct="1"/>
              <a:t>66</a:t>
            </a:fld>
            <a:endParaRPr lang="en-CA" altLang="en-US"/>
          </a:p>
        </p:txBody>
      </p:sp>
      <p:sp>
        <p:nvSpPr>
          <p:cNvPr id="116739" name="Rectangle 2">
            <a:extLst>
              <a:ext uri="{FF2B5EF4-FFF2-40B4-BE49-F238E27FC236}">
                <a16:creationId xmlns:a16="http://schemas.microsoft.com/office/drawing/2014/main" id="{23D427A1-4DAA-F4EC-474D-8262D65305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40" name="Rectangle 3">
            <a:extLst>
              <a:ext uri="{FF2B5EF4-FFF2-40B4-BE49-F238E27FC236}">
                <a16:creationId xmlns:a16="http://schemas.microsoft.com/office/drawing/2014/main" id="{733DCD21-98DE-7D42-5FA0-1D8249974C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>
            <a:extLst>
              <a:ext uri="{FF2B5EF4-FFF2-40B4-BE49-F238E27FC236}">
                <a16:creationId xmlns:a16="http://schemas.microsoft.com/office/drawing/2014/main" id="{3A29CBC9-C95C-D26D-1823-BBE634A302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3869A76-BBF7-4F1E-9A3E-B2E98850C28B}" type="slidenum">
              <a:rPr lang="en-CA" altLang="en-US"/>
              <a:pPr eaLnBrk="1" hangingPunct="1"/>
              <a:t>73</a:t>
            </a:fld>
            <a:endParaRPr lang="en-CA" altLang="en-US"/>
          </a:p>
        </p:txBody>
      </p:sp>
      <p:sp>
        <p:nvSpPr>
          <p:cNvPr id="117763" name="Rectangle 2">
            <a:extLst>
              <a:ext uri="{FF2B5EF4-FFF2-40B4-BE49-F238E27FC236}">
                <a16:creationId xmlns:a16="http://schemas.microsoft.com/office/drawing/2014/main" id="{D721D3B0-4415-C5B5-5534-14590D583B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4" name="Rectangle 3">
            <a:extLst>
              <a:ext uri="{FF2B5EF4-FFF2-40B4-BE49-F238E27FC236}">
                <a16:creationId xmlns:a16="http://schemas.microsoft.com/office/drawing/2014/main" id="{634D37C0-C0A7-D4C3-29BD-AC5C4984CA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>
            <a:extLst>
              <a:ext uri="{FF2B5EF4-FFF2-40B4-BE49-F238E27FC236}">
                <a16:creationId xmlns:a16="http://schemas.microsoft.com/office/drawing/2014/main" id="{EF8AB7D1-1518-6D58-D2AF-66B1B10EEF0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709EF54-C066-4D33-A619-2467FA220814}" type="slidenum">
              <a:rPr lang="en-CA" altLang="en-US"/>
              <a:pPr eaLnBrk="1" hangingPunct="1"/>
              <a:t>76</a:t>
            </a:fld>
            <a:endParaRPr lang="en-CA" altLang="en-US"/>
          </a:p>
        </p:txBody>
      </p:sp>
      <p:sp>
        <p:nvSpPr>
          <p:cNvPr id="118787" name="Rectangle 2">
            <a:extLst>
              <a:ext uri="{FF2B5EF4-FFF2-40B4-BE49-F238E27FC236}">
                <a16:creationId xmlns:a16="http://schemas.microsoft.com/office/drawing/2014/main" id="{0E00180C-5E68-9103-56AE-8B6D1F55DF2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8" name="Rectangle 3">
            <a:extLst>
              <a:ext uri="{FF2B5EF4-FFF2-40B4-BE49-F238E27FC236}">
                <a16:creationId xmlns:a16="http://schemas.microsoft.com/office/drawing/2014/main" id="{5932A28A-A314-DB70-C35E-885AB37727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>
            <a:extLst>
              <a:ext uri="{FF2B5EF4-FFF2-40B4-BE49-F238E27FC236}">
                <a16:creationId xmlns:a16="http://schemas.microsoft.com/office/drawing/2014/main" id="{B31E54A7-BFD2-8BB3-7841-9A90E9F985E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D8E5FA0-4AD3-42ED-A7FE-523354CF2EE4}" type="slidenum">
              <a:rPr lang="en-CA" altLang="en-US"/>
              <a:pPr eaLnBrk="1" hangingPunct="1"/>
              <a:t>78</a:t>
            </a:fld>
            <a:endParaRPr lang="en-CA" altLang="en-US"/>
          </a:p>
        </p:txBody>
      </p:sp>
      <p:sp>
        <p:nvSpPr>
          <p:cNvPr id="119811" name="Rectangle 2">
            <a:extLst>
              <a:ext uri="{FF2B5EF4-FFF2-40B4-BE49-F238E27FC236}">
                <a16:creationId xmlns:a16="http://schemas.microsoft.com/office/drawing/2014/main" id="{AE2128DC-9807-AF96-3B5B-132ABF08EF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2" name="Rectangle 3">
            <a:extLst>
              <a:ext uri="{FF2B5EF4-FFF2-40B4-BE49-F238E27FC236}">
                <a16:creationId xmlns:a16="http://schemas.microsoft.com/office/drawing/2014/main" id="{1FE34C29-CEAA-FCCB-C385-80B0569F0D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>
            <a:extLst>
              <a:ext uri="{FF2B5EF4-FFF2-40B4-BE49-F238E27FC236}">
                <a16:creationId xmlns:a16="http://schemas.microsoft.com/office/drawing/2014/main" id="{FC43A0F1-1A95-66A9-7A6F-7DDF068593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359B56D-B894-43CE-BC08-B5C1B161C40F}" type="slidenum">
              <a:rPr lang="en-CA" altLang="en-US"/>
              <a:pPr eaLnBrk="1" hangingPunct="1"/>
              <a:t>79</a:t>
            </a:fld>
            <a:endParaRPr lang="en-CA" altLang="en-US"/>
          </a:p>
        </p:txBody>
      </p:sp>
      <p:sp>
        <p:nvSpPr>
          <p:cNvPr id="120835" name="Rectangle 2">
            <a:extLst>
              <a:ext uri="{FF2B5EF4-FFF2-40B4-BE49-F238E27FC236}">
                <a16:creationId xmlns:a16="http://schemas.microsoft.com/office/drawing/2014/main" id="{645EFEE9-18CF-D723-22D4-37A3CEC8502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6" name="Rectangle 3">
            <a:extLst>
              <a:ext uri="{FF2B5EF4-FFF2-40B4-BE49-F238E27FC236}">
                <a16:creationId xmlns:a16="http://schemas.microsoft.com/office/drawing/2014/main" id="{11EE767D-0867-090A-952A-90C3C952D2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>
            <a:extLst>
              <a:ext uri="{FF2B5EF4-FFF2-40B4-BE49-F238E27FC236}">
                <a16:creationId xmlns:a16="http://schemas.microsoft.com/office/drawing/2014/main" id="{9AF2CACA-63BC-2779-0234-9D463A232B2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AFD7383-B0B6-4417-B607-8BAD42FEB17B}" type="slidenum">
              <a:rPr lang="en-CA" altLang="en-US"/>
              <a:pPr eaLnBrk="1" hangingPunct="1"/>
              <a:t>82</a:t>
            </a:fld>
            <a:endParaRPr lang="en-CA" altLang="en-US"/>
          </a:p>
        </p:txBody>
      </p:sp>
      <p:sp>
        <p:nvSpPr>
          <p:cNvPr id="121859" name="Rectangle 2">
            <a:extLst>
              <a:ext uri="{FF2B5EF4-FFF2-40B4-BE49-F238E27FC236}">
                <a16:creationId xmlns:a16="http://schemas.microsoft.com/office/drawing/2014/main" id="{AF447126-2E9D-8FB8-4292-588AED5649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60" name="Rectangle 3">
            <a:extLst>
              <a:ext uri="{FF2B5EF4-FFF2-40B4-BE49-F238E27FC236}">
                <a16:creationId xmlns:a16="http://schemas.microsoft.com/office/drawing/2014/main" id="{A8D0475F-EEF5-A84A-5C7B-B288BD9EE1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>
            <a:extLst>
              <a:ext uri="{FF2B5EF4-FFF2-40B4-BE49-F238E27FC236}">
                <a16:creationId xmlns:a16="http://schemas.microsoft.com/office/drawing/2014/main" id="{DB771FF2-FFA1-E815-03E1-A66309B579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C7724FB-BF92-4345-B4A2-D5DBCF57D8A0}" type="slidenum">
              <a:rPr lang="en-CA" altLang="en-US"/>
              <a:pPr eaLnBrk="1" hangingPunct="1"/>
              <a:t>84</a:t>
            </a:fld>
            <a:endParaRPr lang="en-CA" altLang="en-US"/>
          </a:p>
        </p:txBody>
      </p:sp>
      <p:sp>
        <p:nvSpPr>
          <p:cNvPr id="122883" name="Rectangle 2">
            <a:extLst>
              <a:ext uri="{FF2B5EF4-FFF2-40B4-BE49-F238E27FC236}">
                <a16:creationId xmlns:a16="http://schemas.microsoft.com/office/drawing/2014/main" id="{754B743B-7A70-3536-2599-30133C04932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4" name="Rectangle 3">
            <a:extLst>
              <a:ext uri="{FF2B5EF4-FFF2-40B4-BE49-F238E27FC236}">
                <a16:creationId xmlns:a16="http://schemas.microsoft.com/office/drawing/2014/main" id="{A1FB88F4-F84E-267E-931C-4213060472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>
            <a:extLst>
              <a:ext uri="{FF2B5EF4-FFF2-40B4-BE49-F238E27FC236}">
                <a16:creationId xmlns:a16="http://schemas.microsoft.com/office/drawing/2014/main" id="{0D759905-62A0-69AF-A3D5-4BF5AD228A2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56FA7B5-7B57-454F-A5CB-AF5E6626D7BD}" type="slidenum">
              <a:rPr lang="en-CA" altLang="en-US"/>
              <a:pPr eaLnBrk="1" hangingPunct="1"/>
              <a:t>85</a:t>
            </a:fld>
            <a:endParaRPr lang="en-CA" altLang="en-US"/>
          </a:p>
        </p:txBody>
      </p:sp>
      <p:sp>
        <p:nvSpPr>
          <p:cNvPr id="123907" name="Rectangle 2">
            <a:extLst>
              <a:ext uri="{FF2B5EF4-FFF2-40B4-BE49-F238E27FC236}">
                <a16:creationId xmlns:a16="http://schemas.microsoft.com/office/drawing/2014/main" id="{C57BB5C4-DC88-0D57-08DA-F25BD6CC05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8" name="Rectangle 3">
            <a:extLst>
              <a:ext uri="{FF2B5EF4-FFF2-40B4-BE49-F238E27FC236}">
                <a16:creationId xmlns:a16="http://schemas.microsoft.com/office/drawing/2014/main" id="{655123EB-B0F8-BD5E-B54A-DF63802AAC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>
            <a:extLst>
              <a:ext uri="{FF2B5EF4-FFF2-40B4-BE49-F238E27FC236}">
                <a16:creationId xmlns:a16="http://schemas.microsoft.com/office/drawing/2014/main" id="{B5AB4A93-D725-E3B5-4F34-89F1E74BABF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6C4DA48-C25B-4743-8869-6D4775983A64}" type="slidenum">
              <a:rPr lang="en-CA" altLang="en-US"/>
              <a:pPr eaLnBrk="1" hangingPunct="1"/>
              <a:t>89</a:t>
            </a:fld>
            <a:endParaRPr lang="en-CA" altLang="en-US"/>
          </a:p>
        </p:txBody>
      </p:sp>
      <p:sp>
        <p:nvSpPr>
          <p:cNvPr id="124931" name="Rectangle 2">
            <a:extLst>
              <a:ext uri="{FF2B5EF4-FFF2-40B4-BE49-F238E27FC236}">
                <a16:creationId xmlns:a16="http://schemas.microsoft.com/office/drawing/2014/main" id="{B304CDEB-63C9-5E5C-3BC8-6C2B90E16A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2" name="Rectangle 3">
            <a:extLst>
              <a:ext uri="{FF2B5EF4-FFF2-40B4-BE49-F238E27FC236}">
                <a16:creationId xmlns:a16="http://schemas.microsoft.com/office/drawing/2014/main" id="{944A0883-5055-D15F-2F67-368874AFD2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>
            <a:extLst>
              <a:ext uri="{FF2B5EF4-FFF2-40B4-BE49-F238E27FC236}">
                <a16:creationId xmlns:a16="http://schemas.microsoft.com/office/drawing/2014/main" id="{F6B2BE31-DB02-959D-006D-71085E5B7D1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7C98D69-FF8F-4086-A778-D7B33A93AC39}" type="slidenum">
              <a:rPr lang="en-CA" altLang="en-US"/>
              <a:pPr eaLnBrk="1" hangingPunct="1"/>
              <a:t>92</a:t>
            </a:fld>
            <a:endParaRPr lang="en-CA" altLang="en-US"/>
          </a:p>
        </p:txBody>
      </p:sp>
      <p:sp>
        <p:nvSpPr>
          <p:cNvPr id="125955" name="Rectangle 2">
            <a:extLst>
              <a:ext uri="{FF2B5EF4-FFF2-40B4-BE49-F238E27FC236}">
                <a16:creationId xmlns:a16="http://schemas.microsoft.com/office/drawing/2014/main" id="{3210B74F-6D59-8168-7054-9017CC1497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6" name="Rectangle 3">
            <a:extLst>
              <a:ext uri="{FF2B5EF4-FFF2-40B4-BE49-F238E27FC236}">
                <a16:creationId xmlns:a16="http://schemas.microsoft.com/office/drawing/2014/main" id="{0485236F-003B-E130-D9B4-68CCB66F9B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94589A3B-9E3D-CBBD-D935-84E094D8D9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13513"/>
            <a:ext cx="2971800" cy="68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200">
                <a:latin typeface="Times New Roman" pitchFamily="18" charset="0"/>
                <a:cs typeface="Arial" charset="0"/>
              </a:rPr>
              <a:t>Copyright © 2012 Pearson Education, Inc.</a:t>
            </a:r>
          </a:p>
          <a:p>
            <a:pPr algn="ctr">
              <a:spcBef>
                <a:spcPct val="50000"/>
              </a:spcBef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pic>
        <p:nvPicPr>
          <p:cNvPr id="3" name="Picture 6" descr="0132576252_i">
            <a:extLst>
              <a:ext uri="{FF2B5EF4-FFF2-40B4-BE49-F238E27FC236}">
                <a16:creationId xmlns:a16="http://schemas.microsoft.com/office/drawing/2014/main" id="{5E57AFC2-B0C1-AE7A-2AA4-8C09E0FD7A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288" y="0"/>
            <a:ext cx="2779712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5">
            <a:extLst>
              <a:ext uri="{FF2B5EF4-FFF2-40B4-BE49-F238E27FC236}">
                <a16:creationId xmlns:a16="http://schemas.microsoft.com/office/drawing/2014/main" id="{4F6972DF-37DC-B212-7369-837731C0CAF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513513"/>
            <a:ext cx="2971800" cy="68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200">
                <a:latin typeface="Times New Roman" pitchFamily="18" charset="0"/>
                <a:cs typeface="Arial" charset="0"/>
              </a:rPr>
              <a:t>Copyright © 2012 Pearson Education, Inc.</a:t>
            </a:r>
          </a:p>
          <a:p>
            <a:pPr algn="ctr">
              <a:spcBef>
                <a:spcPct val="50000"/>
              </a:spcBef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pic>
        <p:nvPicPr>
          <p:cNvPr id="5" name="Picture 6" descr="0132576252_i">
            <a:extLst>
              <a:ext uri="{FF2B5EF4-FFF2-40B4-BE49-F238E27FC236}">
                <a16:creationId xmlns:a16="http://schemas.microsoft.com/office/drawing/2014/main" id="{41C26317-A7B5-6CCA-DF9E-509EF94F7EB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288" y="0"/>
            <a:ext cx="2779712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267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AB04727E-D868-5046-DF08-1B4F1557BD65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4FF24D0-72E5-4EE2-A244-AFEDE52A4EF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9798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F61644A-1CB5-25B1-B68F-DCBD3C2564E7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B0977A-68B3-4214-96B6-C7140AED5AE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908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E9AA260-B019-E8C0-64B5-F147C327F4E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4932F5-8187-4969-A63C-2760FF350B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411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E22269E-3A88-6E24-281F-AE5798590D08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5269DE-37A7-4A63-A825-9E77BF5360F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2896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AFC420-57B3-2A51-621E-D382B773702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E650CE-450C-4218-B773-B60B1B92B4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0302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16783ACA-29D0-F7E5-BE3C-B0BA8F3C047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9F9367-E454-4BC2-8421-DC9ADE21711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3487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E81D5222-4171-A943-7AC2-FF2CBC6A5D7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C28355-38D5-4300-BDD4-FC6FF96D025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4118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D4FC7D7-73E3-77B7-A7FB-8C26D5794968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BA2477-4DE3-4E90-9763-923EE11B94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0348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F274517-F14F-C61A-6A83-39B9D558F2D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766774-8046-4810-A721-FC14D9D62A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9834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AB55EA9-3FAF-BB30-2936-7D19C1EA0A8A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39A15D-54AC-4C7A-89EC-91225DEEA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3364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C06BE55-B929-3732-C372-A7F3D0934A7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E40EAB-D348-4FFC-909E-DA3FF557CFD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7661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C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5DEB483-85C4-49B1-EE9E-0BC6EAF5B3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AF31397-E485-5DB8-576D-EABF9759A1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6F733EC-96E7-2D99-4A21-3BCD0AE01B1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9D07F81-C70D-44D5-9388-45F7AC4ED4D8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38" name="Text Box 14">
            <a:extLst>
              <a:ext uri="{FF2B5EF4-FFF2-40B4-BE49-F238E27FC236}">
                <a16:creationId xmlns:a16="http://schemas.microsoft.com/office/drawing/2014/main" id="{CFA4944E-75FA-2993-1C9B-192ECE98A4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6513513"/>
            <a:ext cx="2971800" cy="68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200">
                <a:latin typeface="Times New Roman" pitchFamily="18" charset="0"/>
                <a:cs typeface="Arial" charset="0"/>
              </a:rPr>
              <a:t>Copyright © 2012 Pearson Education, Inc.</a:t>
            </a:r>
          </a:p>
          <a:p>
            <a:pPr algn="ctr">
              <a:spcBef>
                <a:spcPct val="50000"/>
              </a:spcBef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6" name="Text Box 14">
            <a:extLst>
              <a:ext uri="{FF2B5EF4-FFF2-40B4-BE49-F238E27FC236}">
                <a16:creationId xmlns:a16="http://schemas.microsoft.com/office/drawing/2014/main" id="{F24EA2BD-3438-FEE0-09A3-031FD726BB2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90600" y="6513513"/>
            <a:ext cx="2971800" cy="68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200">
                <a:latin typeface="Times New Roman" pitchFamily="18" charset="0"/>
                <a:cs typeface="Arial" charset="0"/>
              </a:rPr>
              <a:t>Copyright © 2012 Pearson Education, Inc.</a:t>
            </a:r>
          </a:p>
          <a:p>
            <a:pPr algn="ctr">
              <a:spcBef>
                <a:spcPct val="50000"/>
              </a:spcBef>
              <a:defRPr/>
            </a:pPr>
            <a:endParaRPr lang="en-US">
              <a:latin typeface="Arial" charset="0"/>
              <a:cs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rgbClr val="FF33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rgbClr val="FF3300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rgbClr val="FF3300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rgbClr val="FF3300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rgbClr val="FF3300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3300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3300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3300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FF3300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4">
            <a:extLst>
              <a:ext uri="{FF2B5EF4-FFF2-40B4-BE49-F238E27FC236}">
                <a16:creationId xmlns:a16="http://schemas.microsoft.com/office/drawing/2014/main" id="{DAFC3FA5-FAD6-6A90-6568-094E8230AD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524000"/>
            <a:ext cx="3124200" cy="231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400" b="1"/>
              <a:t>Chapter 6:</a:t>
            </a:r>
          </a:p>
          <a:p>
            <a:pPr algn="ctr" eaLnBrk="1" hangingPunct="1">
              <a:spcBef>
                <a:spcPct val="50000"/>
              </a:spcBef>
            </a:pPr>
            <a:endParaRPr lang="en-US" altLang="en-US" sz="4000"/>
          </a:p>
          <a:p>
            <a:pPr algn="ctr" eaLnBrk="1" hangingPunct="1">
              <a:spcBef>
                <a:spcPct val="50000"/>
              </a:spcBef>
            </a:pPr>
            <a:r>
              <a:rPr lang="en-US" altLang="en-US" sz="2800" b="1">
                <a:solidFill>
                  <a:srgbClr val="FF3300"/>
                </a:solidFill>
              </a:rPr>
              <a:t>Functions</a:t>
            </a:r>
          </a:p>
        </p:txBody>
      </p:sp>
      <p:pic>
        <p:nvPicPr>
          <p:cNvPr id="3075" name="Picture 6" descr="AW logo">
            <a:extLst>
              <a:ext uri="{FF2B5EF4-FFF2-40B4-BE49-F238E27FC236}">
                <a16:creationId xmlns:a16="http://schemas.microsoft.com/office/drawing/2014/main" id="{24F9EF02-FAEE-01AC-6D1B-3A8807696F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64250"/>
            <a:ext cx="10604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7" descr="0132576252_i">
            <a:extLst>
              <a:ext uri="{FF2B5EF4-FFF2-40B4-BE49-F238E27FC236}">
                <a16:creationId xmlns:a16="http://schemas.microsoft.com/office/drawing/2014/main" id="{15AB72D1-C53A-53FC-7F46-5037BE2748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0"/>
            <a:ext cx="51054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>
            <a:extLst>
              <a:ext uri="{FF2B5EF4-FFF2-40B4-BE49-F238E27FC236}">
                <a16:creationId xmlns:a16="http://schemas.microsoft.com/office/drawing/2014/main" id="{851E80A3-35B3-7ABE-3345-8A453019F6C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/>
              <a:t>6.1</a:t>
            </a:r>
          </a:p>
        </p:txBody>
      </p:sp>
      <p:sp>
        <p:nvSpPr>
          <p:cNvPr id="4099" name="Rectangle 5">
            <a:extLst>
              <a:ext uri="{FF2B5EF4-FFF2-40B4-BE49-F238E27FC236}">
                <a16:creationId xmlns:a16="http://schemas.microsoft.com/office/drawing/2014/main" id="{E830B8AA-FD72-9FB1-2704-BB255F677D5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/>
              <a:t>Modular Programming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ACB1D955-5C82-FF38-A74C-EF15441DB0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Modular Programming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07CA061C-385B-659B-69EA-5ED37E6AAD9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u="sng"/>
              <a:t>Modular programming</a:t>
            </a:r>
            <a:r>
              <a:rPr lang="en-US" altLang="en-US" sz="2800"/>
              <a:t>: breaking a program up into smaller, manageable functions or modules</a:t>
            </a:r>
            <a:br>
              <a:rPr lang="en-US" altLang="en-US" sz="2800"/>
            </a:br>
            <a:endParaRPr lang="en-US" altLang="en-US" sz="2800"/>
          </a:p>
          <a:p>
            <a:pPr>
              <a:lnSpc>
                <a:spcPct val="90000"/>
              </a:lnSpc>
            </a:pPr>
            <a:r>
              <a:rPr lang="en-US" altLang="en-US" sz="2800" u="sng"/>
              <a:t>Function</a:t>
            </a:r>
            <a:r>
              <a:rPr lang="en-US" altLang="en-US" sz="2800"/>
              <a:t>: a collection of statements to perform a task</a:t>
            </a:r>
          </a:p>
          <a:p>
            <a:pPr>
              <a:lnSpc>
                <a:spcPct val="90000"/>
              </a:lnSpc>
            </a:pPr>
            <a:r>
              <a:rPr lang="en-US" altLang="en-US" sz="2800"/>
              <a:t>Motivation for modular programming: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Improves maintainability of programs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Simplifies the process of writing programs</a:t>
            </a:r>
          </a:p>
          <a:p>
            <a:endParaRPr lang="en-US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0601sowc copy">
            <a:extLst>
              <a:ext uri="{FF2B5EF4-FFF2-40B4-BE49-F238E27FC236}">
                <a16:creationId xmlns:a16="http://schemas.microsoft.com/office/drawing/2014/main" id="{549A9650-AB31-3065-A266-1D391E1694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700088"/>
            <a:ext cx="6553200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475AC53E-5B40-A09C-3F38-355D2E0E35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/>
              <a:t>6.2</a:t>
            </a:r>
          </a:p>
        </p:txBody>
      </p:sp>
      <p:sp>
        <p:nvSpPr>
          <p:cNvPr id="7171" name="Subtitle 2">
            <a:extLst>
              <a:ext uri="{FF2B5EF4-FFF2-40B4-BE49-F238E27FC236}">
                <a16:creationId xmlns:a16="http://schemas.microsoft.com/office/drawing/2014/main" id="{F267C780-2FE5-ED8C-8C42-AF99A7A1786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/>
              <a:t>Defining and Calling Functions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0F307F27-5EF6-18BD-BB19-57CE3D989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Defining and Calling Functions</a:t>
            </a:r>
          </a:p>
        </p:txBody>
      </p:sp>
      <p:sp>
        <p:nvSpPr>
          <p:cNvPr id="8195" name="Content Placeholder 2">
            <a:extLst>
              <a:ext uri="{FF2B5EF4-FFF2-40B4-BE49-F238E27FC236}">
                <a16:creationId xmlns:a16="http://schemas.microsoft.com/office/drawing/2014/main" id="{B7C0CA62-6036-9620-B586-7265382408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altLang="en-US" u="sng"/>
              <a:t>Function call</a:t>
            </a:r>
            <a:r>
              <a:rPr lang="en-US" altLang="en-US"/>
              <a:t>: statement causes a function to execute</a:t>
            </a:r>
            <a:endParaRPr lang="en-US" altLang="en-US" u="sng"/>
          </a:p>
          <a:p>
            <a:pPr>
              <a:spcBef>
                <a:spcPct val="50000"/>
              </a:spcBef>
            </a:pPr>
            <a:r>
              <a:rPr lang="en-US" altLang="en-US" u="sng"/>
              <a:t>Function definition</a:t>
            </a:r>
            <a:r>
              <a:rPr lang="en-US" altLang="en-US"/>
              <a:t>: statements that make up a function</a:t>
            </a:r>
          </a:p>
          <a:p>
            <a:endParaRPr lang="en-US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8506E70C-760E-AE7D-32AF-8DC3993F3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Function Definition</a:t>
            </a:r>
          </a:p>
        </p:txBody>
      </p:sp>
      <p:sp>
        <p:nvSpPr>
          <p:cNvPr id="9219" name="Content Placeholder 2">
            <a:extLst>
              <a:ext uri="{FF2B5EF4-FFF2-40B4-BE49-F238E27FC236}">
                <a16:creationId xmlns:a16="http://schemas.microsoft.com/office/drawing/2014/main" id="{B4B187CA-0D19-B8D8-1D6B-E768FF75C3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/>
              <a:t>Definition includes:</a:t>
            </a:r>
          </a:p>
          <a:p>
            <a:pPr lvl="1"/>
            <a:r>
              <a:rPr lang="en-US" altLang="en-US" sz="2400" u="sng"/>
              <a:t>return type:</a:t>
            </a:r>
            <a:r>
              <a:rPr lang="en-US" altLang="en-US" sz="2400"/>
              <a:t> data type of the value that function returns to the part of the program that called it</a:t>
            </a:r>
          </a:p>
          <a:p>
            <a:pPr lvl="1"/>
            <a:r>
              <a:rPr lang="en-US" altLang="en-US" sz="2400" u="sng"/>
              <a:t>name:</a:t>
            </a:r>
            <a:r>
              <a:rPr lang="en-US" altLang="en-US" sz="2400"/>
              <a:t> name of the function.  Function names follow same rules as variables</a:t>
            </a:r>
          </a:p>
          <a:p>
            <a:pPr lvl="1"/>
            <a:r>
              <a:rPr lang="en-US" altLang="en-US" sz="2400" u="sng"/>
              <a:t>parameter list:</a:t>
            </a:r>
            <a:r>
              <a:rPr lang="en-US" altLang="en-US" sz="2400"/>
              <a:t> variables containing values passed to the function</a:t>
            </a:r>
          </a:p>
          <a:p>
            <a:pPr lvl="1"/>
            <a:r>
              <a:rPr lang="en-US" altLang="en-US" sz="2400" u="sng"/>
              <a:t>body:</a:t>
            </a:r>
            <a:r>
              <a:rPr lang="en-US" altLang="en-US" sz="2400"/>
              <a:t> statements that perform the function’s task, enclosed in </a:t>
            </a:r>
            <a:r>
              <a:rPr lang="en-US" altLang="en-US" sz="2400">
                <a:latin typeface="Courier New" panose="02070309020205020404" pitchFamily="49" charset="0"/>
              </a:rPr>
              <a:t>{}</a:t>
            </a:r>
          </a:p>
          <a:p>
            <a:endParaRPr lang="en-US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29DE46EF-3D60-9BA7-4C49-210DAA39D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Function Definition</a:t>
            </a:r>
          </a:p>
        </p:txBody>
      </p:sp>
      <p:pic>
        <p:nvPicPr>
          <p:cNvPr id="10243" name="Picture 3" descr="0602sowc copy">
            <a:extLst>
              <a:ext uri="{FF2B5EF4-FFF2-40B4-BE49-F238E27FC236}">
                <a16:creationId xmlns:a16="http://schemas.microsoft.com/office/drawing/2014/main" id="{F328A163-9E11-A983-A37B-B3F12827DB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700" y="1981200"/>
            <a:ext cx="4800600" cy="207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4">
            <a:extLst>
              <a:ext uri="{FF2B5EF4-FFF2-40B4-BE49-F238E27FC236}">
                <a16:creationId xmlns:a16="http://schemas.microsoft.com/office/drawing/2014/main" id="{BD5DB60C-0CEA-FAB6-A520-643B72D9B2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089525"/>
            <a:ext cx="72771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defRPr/>
            </a:pPr>
            <a:r>
              <a:rPr lang="en-US" sz="2800">
                <a:latin typeface="+mn-lt"/>
                <a:cs typeface="Arial" charset="0"/>
              </a:rPr>
              <a:t>Note: The line that reads </a:t>
            </a:r>
            <a:r>
              <a:rPr lang="en-US" sz="280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800">
                <a:latin typeface="Courier New" pitchFamily="49" charset="0"/>
                <a:cs typeface="Courier New" pitchFamily="49" charset="0"/>
              </a:rPr>
              <a:t> main()</a:t>
            </a:r>
            <a:r>
              <a:rPr lang="en-US" sz="2800">
                <a:latin typeface="+mn-lt"/>
                <a:cs typeface="Arial" charset="0"/>
              </a:rPr>
              <a:t>is the 	</a:t>
            </a:r>
            <a:r>
              <a:rPr lang="en-US" sz="2800" i="1">
                <a:latin typeface="+mn-lt"/>
                <a:cs typeface="Arial" charset="0"/>
              </a:rPr>
              <a:t>function header</a:t>
            </a:r>
            <a:r>
              <a:rPr lang="en-US" sz="2800">
                <a:latin typeface="+mn-lt"/>
                <a:cs typeface="Arial" charset="0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1DB0D728-4864-925A-047D-C1AAA96E0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Function Return Type</a:t>
            </a:r>
          </a:p>
        </p:txBody>
      </p:sp>
      <p:sp>
        <p:nvSpPr>
          <p:cNvPr id="11267" name="Content Placeholder 2">
            <a:extLst>
              <a:ext uri="{FF2B5EF4-FFF2-40B4-BE49-F238E27FC236}">
                <a16:creationId xmlns:a16="http://schemas.microsoft.com/office/drawing/2014/main" id="{ABF0551E-386E-7EBD-E1C3-367AA0A57C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/>
              <a:t>If a function returns a value, the type of the value must be indicated: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sz="2400"/>
              <a:t>	</a:t>
            </a:r>
            <a:r>
              <a:rPr lang="en-US" altLang="en-US" sz="2400">
                <a:latin typeface="Courier New" panose="02070309020205020404" pitchFamily="49" charset="0"/>
              </a:rPr>
              <a:t>int main()</a:t>
            </a:r>
            <a:endParaRPr lang="en-US" altLang="en-US" sz="2400"/>
          </a:p>
          <a:p>
            <a:pPr>
              <a:lnSpc>
                <a:spcPct val="90000"/>
              </a:lnSpc>
            </a:pPr>
            <a:r>
              <a:rPr lang="en-US" altLang="en-US" sz="2800"/>
              <a:t>If a function does not return a value, its return type is </a:t>
            </a:r>
            <a:r>
              <a:rPr lang="en-US" altLang="en-US" sz="2800">
                <a:latin typeface="Courier New" panose="02070309020205020404" pitchFamily="49" charset="0"/>
              </a:rPr>
              <a:t>void</a:t>
            </a:r>
            <a:r>
              <a:rPr lang="en-US" altLang="en-US" sz="2800"/>
              <a:t>:</a:t>
            </a:r>
          </a:p>
          <a:p>
            <a:pPr lvl="1"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altLang="en-US" sz="2400"/>
              <a:t>	</a:t>
            </a:r>
            <a:r>
              <a:rPr lang="en-US" altLang="en-US" sz="2400">
                <a:latin typeface="Courier New" panose="02070309020205020404" pitchFamily="49" charset="0"/>
              </a:rPr>
              <a:t>void printHeading()</a:t>
            </a:r>
          </a:p>
          <a:p>
            <a:pPr lvl="1"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altLang="en-US" sz="2400">
                <a:latin typeface="Courier New" panose="02070309020205020404" pitchFamily="49" charset="0"/>
              </a:rPr>
              <a:t>	{	</a:t>
            </a:r>
          </a:p>
          <a:p>
            <a:pPr lvl="1"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altLang="en-US" sz="2400">
                <a:latin typeface="Courier New" panose="02070309020205020404" pitchFamily="49" charset="0"/>
              </a:rPr>
              <a:t>			cout &lt;&lt; "Monthly Sales\n";</a:t>
            </a:r>
          </a:p>
          <a:p>
            <a:pPr lvl="1"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altLang="en-US" sz="2400">
                <a:latin typeface="Courier New" panose="02070309020205020404" pitchFamily="49" charset="0"/>
              </a:rPr>
              <a:t>	}</a:t>
            </a:r>
            <a:endParaRPr lang="en-US" altLang="en-US" sz="2400"/>
          </a:p>
          <a:p>
            <a:endParaRPr lang="en-US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A3861F41-9217-77F7-134D-17BD5CFE9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Calling a Function</a:t>
            </a:r>
          </a:p>
        </p:txBody>
      </p:sp>
      <p:sp>
        <p:nvSpPr>
          <p:cNvPr id="12291" name="Content Placeholder 2">
            <a:extLst>
              <a:ext uri="{FF2B5EF4-FFF2-40B4-BE49-F238E27FC236}">
                <a16:creationId xmlns:a16="http://schemas.microsoft.com/office/drawing/2014/main" id="{CDDD6FAF-6482-5669-82BB-84828C88C6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/>
              <a:t>To call a function, use the function name followed by </a:t>
            </a:r>
            <a:r>
              <a:rPr lang="en-US" altLang="en-US" sz="2800">
                <a:latin typeface="Courier New" panose="02070309020205020404" pitchFamily="49" charset="0"/>
              </a:rPr>
              <a:t>()</a:t>
            </a:r>
            <a:r>
              <a:rPr lang="en-US" altLang="en-US" sz="2800"/>
              <a:t> and </a:t>
            </a:r>
            <a:r>
              <a:rPr lang="en-US" altLang="en-US" sz="2800">
                <a:latin typeface="Courier New" panose="02070309020205020404" pitchFamily="49" charset="0"/>
              </a:rPr>
              <a:t>;</a:t>
            </a:r>
          </a:p>
          <a:p>
            <a:pPr lvl="1">
              <a:lnSpc>
                <a:spcPct val="90000"/>
              </a:lnSpc>
              <a:buClr>
                <a:srgbClr val="3333CC"/>
              </a:buClr>
              <a:buFontTx/>
              <a:buNone/>
            </a:pPr>
            <a:r>
              <a:rPr lang="en-US" altLang="en-US" sz="2400"/>
              <a:t>	</a:t>
            </a:r>
            <a:r>
              <a:rPr lang="en-US" altLang="en-US" sz="2400">
                <a:latin typeface="Courier New" panose="02070309020205020404" pitchFamily="49" charset="0"/>
              </a:rPr>
              <a:t>printHeading();</a:t>
            </a:r>
            <a:br>
              <a:rPr lang="en-US" altLang="en-US" sz="2400">
                <a:latin typeface="Courier New" panose="02070309020205020404" pitchFamily="49" charset="0"/>
              </a:rPr>
            </a:br>
            <a:endParaRPr lang="en-US" altLang="en-US" sz="2400">
              <a:latin typeface="Courier New" panose="02070309020205020404" pitchFamily="49" charset="0"/>
            </a:endParaRPr>
          </a:p>
          <a:p>
            <a:pPr>
              <a:lnSpc>
                <a:spcPct val="90000"/>
              </a:lnSpc>
            </a:pPr>
            <a:r>
              <a:rPr lang="en-US" altLang="en-US" sz="2800"/>
              <a:t>When called, program executes the body of the called function</a:t>
            </a:r>
            <a:br>
              <a:rPr lang="en-US" altLang="en-US" sz="2800"/>
            </a:br>
            <a:endParaRPr lang="en-US" altLang="en-US" sz="2800"/>
          </a:p>
          <a:p>
            <a:pPr>
              <a:lnSpc>
                <a:spcPct val="90000"/>
              </a:lnSpc>
            </a:pPr>
            <a:r>
              <a:rPr lang="en-US" altLang="en-US" sz="2800"/>
              <a:t>After the function terminates, execution resumes in the calling function at point of call.</a:t>
            </a:r>
          </a:p>
          <a:p>
            <a:endParaRPr lang="en-US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66EBC5F4-D397-279F-B7EA-D61F5484F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Functions in Program 6-1</a:t>
            </a:r>
          </a:p>
        </p:txBody>
      </p:sp>
      <p:pic>
        <p:nvPicPr>
          <p:cNvPr id="13315" name="Picture 2">
            <a:extLst>
              <a:ext uri="{FF2B5EF4-FFF2-40B4-BE49-F238E27FC236}">
                <a16:creationId xmlns:a16="http://schemas.microsoft.com/office/drawing/2014/main" id="{259BFB74-9A92-FABB-93AD-F0E080AF33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38" y="1600200"/>
            <a:ext cx="4691062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ED03F0A0-31E0-21FE-4ECB-3F85367EC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Flow of Control in Program 6-1</a:t>
            </a:r>
          </a:p>
        </p:txBody>
      </p:sp>
      <p:pic>
        <p:nvPicPr>
          <p:cNvPr id="14339" name="Picture 2">
            <a:extLst>
              <a:ext uri="{FF2B5EF4-FFF2-40B4-BE49-F238E27FC236}">
                <a16:creationId xmlns:a16="http://schemas.microsoft.com/office/drawing/2014/main" id="{C29BF596-090F-B548-7F88-AE182DFEF5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963" y="2038350"/>
            <a:ext cx="6696075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40400687-8E90-BEA8-9DCC-A0FB667F5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Calling Functions</a:t>
            </a:r>
          </a:p>
        </p:txBody>
      </p:sp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id="{A9E5FAE0-2E64-EDAA-A463-B8A87D1025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 </a:t>
            </a:r>
            <a:r>
              <a:rPr lang="en-US" altLang="en-US">
                <a:latin typeface="Courier New" panose="02070309020205020404" pitchFamily="49" charset="0"/>
              </a:rPr>
              <a:t>main</a:t>
            </a:r>
            <a:r>
              <a:rPr lang="en-US" altLang="en-US"/>
              <a:t> can call any number of functions</a:t>
            </a:r>
          </a:p>
          <a:p>
            <a:pPr>
              <a:lnSpc>
                <a:spcPct val="90000"/>
              </a:lnSpc>
            </a:pPr>
            <a:r>
              <a:rPr lang="en-US" altLang="en-US"/>
              <a:t>Functions can call other functions</a:t>
            </a:r>
          </a:p>
          <a:p>
            <a:pPr>
              <a:lnSpc>
                <a:spcPct val="90000"/>
              </a:lnSpc>
            </a:pPr>
            <a:r>
              <a:rPr lang="en-US" altLang="en-US"/>
              <a:t>Compiler must know the following about  a function before it is called: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name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return type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number of parameters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data type of each parameter</a:t>
            </a:r>
          </a:p>
          <a:p>
            <a:endParaRPr lang="en-US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92F158B9-B5E6-8C94-CB1D-F88186AAAB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/>
              <a:t>6.3</a:t>
            </a:r>
          </a:p>
        </p:txBody>
      </p:sp>
      <p:sp>
        <p:nvSpPr>
          <p:cNvPr id="16387" name="Subtitle 2">
            <a:extLst>
              <a:ext uri="{FF2B5EF4-FFF2-40B4-BE49-F238E27FC236}">
                <a16:creationId xmlns:a16="http://schemas.microsoft.com/office/drawing/2014/main" id="{06E8B541-8634-784E-5088-33E4CB613E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/>
              <a:t>Function Prototypes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DDD8D47F-1B40-3BE1-4D5B-7588AF6D4A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Function Prototypes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B4CD63A1-5EA9-E8FF-E25E-30625E63C5F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/>
              <a:t>Ways to notify the compiler about a function before a call to the function:</a:t>
            </a:r>
            <a:br>
              <a:rPr lang="en-US" altLang="en-US" sz="2800"/>
            </a:br>
            <a:endParaRPr lang="en-US" altLang="en-US" sz="2800"/>
          </a:p>
          <a:p>
            <a:pPr lvl="1">
              <a:lnSpc>
                <a:spcPct val="90000"/>
              </a:lnSpc>
            </a:pPr>
            <a:r>
              <a:rPr lang="en-US" altLang="en-US" sz="2400"/>
              <a:t>Place function definition before calling function’s definition</a:t>
            </a:r>
            <a:br>
              <a:rPr lang="en-US" altLang="en-US" sz="2400"/>
            </a:br>
            <a:endParaRPr lang="en-US" altLang="en-US" sz="2400"/>
          </a:p>
          <a:p>
            <a:pPr lvl="1">
              <a:lnSpc>
                <a:spcPct val="90000"/>
              </a:lnSpc>
            </a:pPr>
            <a:r>
              <a:rPr lang="en-US" altLang="en-US" sz="2400"/>
              <a:t>Use a </a:t>
            </a:r>
            <a:r>
              <a:rPr lang="en-US" altLang="en-US" sz="2400" u="sng"/>
              <a:t>function prototype</a:t>
            </a:r>
            <a:r>
              <a:rPr lang="en-US" altLang="en-US" sz="2400"/>
              <a:t> (</a:t>
            </a:r>
            <a:r>
              <a:rPr lang="en-US" altLang="en-US" sz="2400" u="sng"/>
              <a:t>function declaration</a:t>
            </a:r>
            <a:r>
              <a:rPr lang="en-US" altLang="en-US" sz="2400"/>
              <a:t>) – like the function definition without the body</a:t>
            </a:r>
          </a:p>
          <a:p>
            <a:pPr lvl="2">
              <a:lnSpc>
                <a:spcPct val="90000"/>
              </a:lnSpc>
            </a:pPr>
            <a:r>
              <a:rPr lang="en-US" altLang="en-US" sz="2000"/>
              <a:t>Header: </a:t>
            </a:r>
            <a:r>
              <a:rPr lang="en-US" altLang="en-US" sz="2000">
                <a:latin typeface="Courier New" panose="02070309020205020404" pitchFamily="49" charset="0"/>
              </a:rPr>
              <a:t>void printHeading()</a:t>
            </a:r>
            <a:endParaRPr lang="en-US" altLang="en-US" sz="2000"/>
          </a:p>
          <a:p>
            <a:pPr lvl="2">
              <a:lnSpc>
                <a:spcPct val="90000"/>
              </a:lnSpc>
            </a:pPr>
            <a:r>
              <a:rPr lang="en-US" altLang="en-US" sz="2000"/>
              <a:t>Prototype: </a:t>
            </a:r>
            <a:r>
              <a:rPr lang="en-US" altLang="en-US" sz="2000">
                <a:latin typeface="Courier New" panose="02070309020205020404" pitchFamily="49" charset="0"/>
              </a:rPr>
              <a:t>void printHeading();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>
            <a:extLst>
              <a:ext uri="{FF2B5EF4-FFF2-40B4-BE49-F238E27FC236}">
                <a16:creationId xmlns:a16="http://schemas.microsoft.com/office/drawing/2014/main" id="{0C90D104-17D5-9E70-FAC4-A15F0584D9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524000"/>
            <a:ext cx="7620000" cy="437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Text Box 3">
            <a:extLst>
              <a:ext uri="{FF2B5EF4-FFF2-40B4-BE49-F238E27FC236}">
                <a16:creationId xmlns:a16="http://schemas.microsoft.com/office/drawing/2014/main" id="{2EC521C5-96C5-8589-ED70-6D8968110F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5943600"/>
            <a:ext cx="3124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i="1"/>
              <a:t>(Program Continues)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>
            <a:extLst>
              <a:ext uri="{FF2B5EF4-FFF2-40B4-BE49-F238E27FC236}">
                <a16:creationId xmlns:a16="http://schemas.microsoft.com/office/drawing/2014/main" id="{9C4A8982-6CD1-0A23-A557-E940969D88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600200"/>
            <a:ext cx="7162800" cy="427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Text Box 3">
            <a:extLst>
              <a:ext uri="{FF2B5EF4-FFF2-40B4-BE49-F238E27FC236}">
                <a16:creationId xmlns:a16="http://schemas.microsoft.com/office/drawing/2014/main" id="{A0B7E2CB-36FA-D0C2-1DD0-104013218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654050"/>
            <a:ext cx="5486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600" i="1">
                <a:solidFill>
                  <a:srgbClr val="603A2F"/>
                </a:solidFill>
              </a:rPr>
              <a:t>Program 6-5 (Continued)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CCED6756-3575-0CFE-EA62-EACFF359F3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Prototype Notes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C31145D7-192C-1876-3789-075FB1BDAE1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806575"/>
            <a:ext cx="7999413" cy="3741738"/>
          </a:xfrm>
        </p:spPr>
        <p:txBody>
          <a:bodyPr/>
          <a:lstStyle/>
          <a:p>
            <a:r>
              <a:rPr lang="en-US" altLang="en-US" sz="2800"/>
              <a:t>Place prototypes near top of program </a:t>
            </a:r>
            <a:br>
              <a:rPr lang="en-US" altLang="en-US" sz="2800"/>
            </a:br>
            <a:endParaRPr lang="en-US" altLang="en-US" sz="2800"/>
          </a:p>
          <a:p>
            <a:r>
              <a:rPr lang="en-US" altLang="en-US" sz="2800"/>
              <a:t>Program must include either prototype or full function definition before any call to the function – compiler error otherwise</a:t>
            </a:r>
            <a:br>
              <a:rPr lang="en-US" altLang="en-US" sz="2800"/>
            </a:br>
            <a:endParaRPr lang="en-US" altLang="en-US" sz="2800"/>
          </a:p>
          <a:p>
            <a:r>
              <a:rPr lang="en-US" altLang="en-US" sz="2800"/>
              <a:t>When using prototypes, can place function definitions in any order in source file</a:t>
            </a:r>
            <a:endParaRPr lang="en-US" altLang="en-US" sz="2800">
              <a:latin typeface="Courier New" panose="02070309020205020404" pitchFamily="49" charset="0"/>
            </a:endParaRP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34564C38-31B5-4A4D-91E8-D92BCDA120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/>
              <a:t>6.4</a:t>
            </a:r>
          </a:p>
        </p:txBody>
      </p:sp>
      <p:sp>
        <p:nvSpPr>
          <p:cNvPr id="21507" name="Subtitle 2">
            <a:extLst>
              <a:ext uri="{FF2B5EF4-FFF2-40B4-BE49-F238E27FC236}">
                <a16:creationId xmlns:a16="http://schemas.microsoft.com/office/drawing/2014/main" id="{AEF917D4-18C4-C0D6-1447-D9F2DA500E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/>
              <a:t>Sending Data into a Function</a:t>
            </a:r>
          </a:p>
          <a:p>
            <a:endParaRPr lang="en-US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6ED45B6D-7FF6-4938-0827-6B818F2E45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Sending Data into a Function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4B776F16-36E4-BD0B-B6E5-324ED740934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736725"/>
            <a:ext cx="7999413" cy="3743325"/>
          </a:xfrm>
        </p:spPr>
        <p:txBody>
          <a:bodyPr/>
          <a:lstStyle/>
          <a:p>
            <a:r>
              <a:rPr lang="en-US" altLang="en-US" sz="2800"/>
              <a:t>Can pass values into a function at time of call:</a:t>
            </a:r>
          </a:p>
          <a:p>
            <a:pPr lvl="1">
              <a:buClr>
                <a:srgbClr val="3333CC"/>
              </a:buClr>
              <a:buFontTx/>
              <a:buNone/>
            </a:pPr>
            <a:r>
              <a:rPr lang="en-US" altLang="en-US" sz="2400">
                <a:latin typeface="Courier New" panose="02070309020205020404" pitchFamily="49" charset="0"/>
              </a:rPr>
              <a:t>	c = pow(a, b);</a:t>
            </a:r>
            <a:br>
              <a:rPr lang="en-US" altLang="en-US" sz="2400">
                <a:latin typeface="Courier New" panose="02070309020205020404" pitchFamily="49" charset="0"/>
              </a:rPr>
            </a:br>
            <a:endParaRPr lang="en-US" altLang="en-US" sz="2400">
              <a:latin typeface="Courier New" panose="02070309020205020404" pitchFamily="49" charset="0"/>
            </a:endParaRPr>
          </a:p>
          <a:p>
            <a:r>
              <a:rPr lang="en-US" altLang="en-US" sz="2800"/>
              <a:t>Values passed to function are </a:t>
            </a:r>
            <a:r>
              <a:rPr lang="en-US" altLang="en-US" sz="2800" u="sng"/>
              <a:t>arguments</a:t>
            </a:r>
            <a:br>
              <a:rPr lang="en-US" altLang="en-US" sz="2800" u="sng"/>
            </a:br>
            <a:endParaRPr lang="en-US" altLang="en-US" sz="2800"/>
          </a:p>
          <a:p>
            <a:r>
              <a:rPr lang="en-US" altLang="en-US" sz="2800"/>
              <a:t>Variables in a function that hold the values passed as arguments are </a:t>
            </a:r>
            <a:r>
              <a:rPr lang="en-US" altLang="en-US" sz="2800" u="sng"/>
              <a:t>parameters</a:t>
            </a:r>
            <a:endParaRPr lang="en-US" altLang="en-US" sz="2800"/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E493FC9F-CF31-2A27-58BE-F6CE35615D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 Function with a Parameter Variable</a:t>
            </a:r>
          </a:p>
        </p:txBody>
      </p:sp>
      <p:sp>
        <p:nvSpPr>
          <p:cNvPr id="23555" name="Text Box 3">
            <a:extLst>
              <a:ext uri="{FF2B5EF4-FFF2-40B4-BE49-F238E27FC236}">
                <a16:creationId xmlns:a16="http://schemas.microsoft.com/office/drawing/2014/main" id="{D7187EEC-C0C3-F109-7274-FC3DC0349E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828800"/>
            <a:ext cx="8001000" cy="210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latin typeface="Courier New" panose="02070309020205020404" pitchFamily="49" charset="0"/>
              </a:rPr>
              <a:t>void displayValue(int num)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>
                <a:latin typeface="Courier New" panose="020703090202050204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>
                <a:latin typeface="Courier New" panose="02070309020205020404" pitchFamily="49" charset="0"/>
              </a:rPr>
              <a:t>   cout &lt;&lt; "The value is " &lt;&lt; num &lt;&lt; endl;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>
                <a:latin typeface="Courier New" panose="02070309020205020404" pitchFamily="49" charset="0"/>
              </a:rPr>
              <a:t>}</a:t>
            </a:r>
          </a:p>
        </p:txBody>
      </p:sp>
      <p:sp>
        <p:nvSpPr>
          <p:cNvPr id="23556" name="Text Box 4">
            <a:extLst>
              <a:ext uri="{FF2B5EF4-FFF2-40B4-BE49-F238E27FC236}">
                <a16:creationId xmlns:a16="http://schemas.microsoft.com/office/drawing/2014/main" id="{A57E14AD-2FC0-35D3-6462-874250FEA5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724400"/>
            <a:ext cx="86106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/>
              <a:t>The integer variable </a:t>
            </a:r>
            <a:r>
              <a:rPr lang="en-US" altLang="en-US" sz="2800">
                <a:latin typeface="Courier New" panose="02070309020205020404" pitchFamily="49" charset="0"/>
              </a:rPr>
              <a:t>num</a:t>
            </a:r>
            <a:r>
              <a:rPr lang="en-US" altLang="en-US" sz="2800"/>
              <a:t> is a parameter.                             It accepts any integer value passed to the function.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>
            <a:extLst>
              <a:ext uri="{FF2B5EF4-FFF2-40B4-BE49-F238E27FC236}">
                <a16:creationId xmlns:a16="http://schemas.microsoft.com/office/drawing/2014/main" id="{2FAD9B59-97C6-55FD-1D69-A2A30A14E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" y="1600200"/>
            <a:ext cx="7696200" cy="412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Text Box 3">
            <a:extLst>
              <a:ext uri="{FF2B5EF4-FFF2-40B4-BE49-F238E27FC236}">
                <a16:creationId xmlns:a16="http://schemas.microsoft.com/office/drawing/2014/main" id="{F2752917-09E5-E073-29AC-F38C902BE0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9138" y="5943600"/>
            <a:ext cx="3124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i="1"/>
              <a:t>(Program Continues)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>
            <a:extLst>
              <a:ext uri="{FF2B5EF4-FFF2-40B4-BE49-F238E27FC236}">
                <a16:creationId xmlns:a16="http://schemas.microsoft.com/office/drawing/2014/main" id="{E2881736-E833-C864-FE0A-0BF6416C05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19200"/>
            <a:ext cx="8382000" cy="426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0606sowc copy">
            <a:extLst>
              <a:ext uri="{FF2B5EF4-FFF2-40B4-BE49-F238E27FC236}">
                <a16:creationId xmlns:a16="http://schemas.microsoft.com/office/drawing/2014/main" id="{4E5EF3E4-FBB0-E2E9-9706-430C071804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900" y="1568450"/>
            <a:ext cx="5575300" cy="285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Text Box 3">
            <a:extLst>
              <a:ext uri="{FF2B5EF4-FFF2-40B4-BE49-F238E27FC236}">
                <a16:creationId xmlns:a16="http://schemas.microsoft.com/office/drawing/2014/main" id="{18C3E04C-47A8-EDA9-9328-DF5B5E42E7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210175"/>
            <a:ext cx="7359650" cy="103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en-US" sz="2800">
                <a:solidFill>
                  <a:srgbClr val="603A2F"/>
                </a:solidFill>
              </a:rPr>
              <a:t>The function call in line 11 passes the value 5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en-US" sz="2800">
                <a:solidFill>
                  <a:srgbClr val="603A2F"/>
                </a:solidFill>
              </a:rPr>
              <a:t>as an argument to the function.</a:t>
            </a: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6FBE58E9-6885-FE08-435F-13BDA6B2C3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Other Parameter Terminology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E61D56F0-2A51-7F8D-3BEF-D775AA774F8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752600"/>
            <a:ext cx="8294688" cy="4572000"/>
          </a:xfrm>
        </p:spPr>
        <p:txBody>
          <a:bodyPr/>
          <a:lstStyle/>
          <a:p>
            <a:r>
              <a:rPr lang="en-US" altLang="en-US"/>
              <a:t>A parameter can also be called a </a:t>
            </a:r>
            <a:r>
              <a:rPr lang="en-US" altLang="en-US" u="sng"/>
              <a:t>formal parameter</a:t>
            </a:r>
            <a:r>
              <a:rPr lang="en-US" altLang="en-US"/>
              <a:t> or a </a:t>
            </a:r>
            <a:r>
              <a:rPr lang="en-US" altLang="en-US" u="sng"/>
              <a:t>formal argument</a:t>
            </a:r>
            <a:endParaRPr lang="en-US" altLang="en-US"/>
          </a:p>
          <a:p>
            <a:r>
              <a:rPr lang="en-US" altLang="en-US"/>
              <a:t>An argument can also be called an </a:t>
            </a:r>
            <a:r>
              <a:rPr lang="en-US" altLang="en-US" u="sng"/>
              <a:t>actual parameter</a:t>
            </a:r>
            <a:r>
              <a:rPr lang="en-US" altLang="en-US"/>
              <a:t> or an </a:t>
            </a:r>
            <a:r>
              <a:rPr lang="en-US" altLang="en-US" u="sng"/>
              <a:t>actual argument</a:t>
            </a:r>
            <a:endParaRPr lang="en-US" altLang="en-US"/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7A7437E4-B385-D4DB-B3B0-B8A9D1F0F9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Parameters, Prototypes, and Function Headers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D00C40D5-4C0A-CD16-89FB-D4810F2A075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3400" y="1806575"/>
            <a:ext cx="8153400" cy="37417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For each function argument,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the prototype must include the data type of each parameter inside its parentheses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the header must include a declaration for each parameter in its </a:t>
            </a:r>
            <a:r>
              <a:rPr lang="en-US" altLang="en-US">
                <a:latin typeface="Courier New" panose="02070309020205020404" pitchFamily="49" charset="0"/>
              </a:rPr>
              <a:t>()</a:t>
            </a:r>
            <a:endParaRPr lang="en-US" altLang="en-US"/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/>
              <a:t>	</a:t>
            </a:r>
            <a:r>
              <a:rPr lang="en-US" altLang="en-US">
                <a:latin typeface="Courier New" panose="02070309020205020404" pitchFamily="49" charset="0"/>
              </a:rPr>
              <a:t>void evenOrOdd(int);  //prototype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>
                <a:latin typeface="Courier New" panose="02070309020205020404" pitchFamily="49" charset="0"/>
              </a:rPr>
              <a:t>	void evenOrOdd(int num) //header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>
                <a:latin typeface="Courier New" panose="02070309020205020404" pitchFamily="49" charset="0"/>
              </a:rPr>
              <a:t>	evenOrOdd(val);       //call</a:t>
            </a:r>
            <a:endParaRPr lang="en-US" altLang="en-US"/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51B59DAF-5C70-78BB-E63D-6062B9CD47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Function Call Notes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4E87CE0F-F2F5-8084-A3E5-93D795B6D57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905000"/>
            <a:ext cx="8534400" cy="4191000"/>
          </a:xfrm>
        </p:spPr>
        <p:txBody>
          <a:bodyPr/>
          <a:lstStyle/>
          <a:p>
            <a:pPr>
              <a:lnSpc>
                <a:spcPct val="85000"/>
              </a:lnSpc>
              <a:spcBef>
                <a:spcPct val="30000"/>
              </a:spcBef>
            </a:pPr>
            <a:r>
              <a:rPr lang="en-US" altLang="en-US" sz="2800"/>
              <a:t>Value of argument is copied into parameter when the function is called</a:t>
            </a:r>
          </a:p>
          <a:p>
            <a:pPr>
              <a:lnSpc>
                <a:spcPct val="85000"/>
              </a:lnSpc>
              <a:spcBef>
                <a:spcPct val="30000"/>
              </a:spcBef>
            </a:pPr>
            <a:r>
              <a:rPr lang="en-US" altLang="en-US" sz="2800"/>
              <a:t>A parameter’s scope is the function which uses it</a:t>
            </a:r>
          </a:p>
          <a:p>
            <a:pPr>
              <a:lnSpc>
                <a:spcPct val="85000"/>
              </a:lnSpc>
              <a:spcBef>
                <a:spcPct val="30000"/>
              </a:spcBef>
            </a:pPr>
            <a:r>
              <a:rPr lang="en-US" altLang="en-US" sz="2800"/>
              <a:t>Function can have multiple parameters</a:t>
            </a:r>
          </a:p>
          <a:p>
            <a:pPr>
              <a:lnSpc>
                <a:spcPct val="85000"/>
              </a:lnSpc>
              <a:spcBef>
                <a:spcPct val="30000"/>
              </a:spcBef>
            </a:pPr>
            <a:r>
              <a:rPr lang="en-US" altLang="en-US" sz="2800"/>
              <a:t>There must be a data type listed in the prototype </a:t>
            </a:r>
            <a:r>
              <a:rPr lang="en-US" altLang="en-US" sz="2800">
                <a:latin typeface="Courier New" panose="02070309020205020404" pitchFamily="49" charset="0"/>
              </a:rPr>
              <a:t>()</a:t>
            </a:r>
            <a:r>
              <a:rPr lang="en-US" altLang="en-US" sz="2800"/>
              <a:t> and an argument declaration in the function header </a:t>
            </a:r>
            <a:r>
              <a:rPr lang="en-US" altLang="en-US" sz="2800">
                <a:latin typeface="Courier New" panose="02070309020205020404" pitchFamily="49" charset="0"/>
              </a:rPr>
              <a:t>()</a:t>
            </a:r>
            <a:r>
              <a:rPr lang="en-US" altLang="en-US" sz="2800"/>
              <a:t> for each parameter</a:t>
            </a:r>
          </a:p>
          <a:p>
            <a:pPr>
              <a:lnSpc>
                <a:spcPct val="85000"/>
              </a:lnSpc>
              <a:spcBef>
                <a:spcPct val="30000"/>
              </a:spcBef>
            </a:pPr>
            <a:r>
              <a:rPr lang="en-US" altLang="en-US" sz="2800"/>
              <a:t>Arguments will be promoted/demoted as necessary to match parameters</a:t>
            </a:r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F8BC0814-F250-A42F-ABD1-A0CF9B94EC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Passing Multiple Arguments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C09A7E8D-4D0F-D883-70F9-748CBC6FECA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8600" y="1600200"/>
            <a:ext cx="8294688" cy="4572000"/>
          </a:xfrm>
        </p:spPr>
        <p:txBody>
          <a:bodyPr/>
          <a:lstStyle/>
          <a:p>
            <a:pPr>
              <a:lnSpc>
                <a:spcPct val="90000"/>
              </a:lnSpc>
              <a:buFont typeface="Times" panose="02020603050405020304" pitchFamily="18" charset="0"/>
              <a:buNone/>
            </a:pPr>
            <a:r>
              <a:rPr lang="en-US" altLang="en-US"/>
              <a:t>	When calling a function and passing multiple arguments:</a:t>
            </a:r>
            <a:br>
              <a:rPr lang="en-US" altLang="en-US"/>
            </a:br>
            <a:endParaRPr lang="en-US" altLang="en-US"/>
          </a:p>
          <a:p>
            <a:pPr lvl="1">
              <a:lnSpc>
                <a:spcPct val="90000"/>
              </a:lnSpc>
            </a:pPr>
            <a:r>
              <a:rPr lang="en-US" altLang="en-US"/>
              <a:t>the number of arguments in the call must match the prototype and definition</a:t>
            </a:r>
            <a:br>
              <a:rPr lang="en-US" altLang="en-US"/>
            </a:br>
            <a:endParaRPr lang="en-US" altLang="en-US"/>
          </a:p>
          <a:p>
            <a:pPr lvl="1">
              <a:lnSpc>
                <a:spcPct val="90000"/>
              </a:lnSpc>
            </a:pPr>
            <a:r>
              <a:rPr lang="en-US" altLang="en-US"/>
              <a:t>the first argument will be used to initialize the first parameter, the second argument to initialize the second parameter, etc.</a:t>
            </a:r>
          </a:p>
          <a:p>
            <a:pPr lvl="1">
              <a:lnSpc>
                <a:spcPct val="90000"/>
              </a:lnSpc>
            </a:pPr>
            <a:endParaRPr lang="en-US" altLang="en-US"/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>
            <a:extLst>
              <a:ext uri="{FF2B5EF4-FFF2-40B4-BE49-F238E27FC236}">
                <a16:creationId xmlns:a16="http://schemas.microsoft.com/office/drawing/2014/main" id="{B9E75E72-998C-A0E7-82B1-00CA39F5B1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" y="1143000"/>
            <a:ext cx="7086600" cy="479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Text Box 3">
            <a:extLst>
              <a:ext uri="{FF2B5EF4-FFF2-40B4-BE49-F238E27FC236}">
                <a16:creationId xmlns:a16="http://schemas.microsoft.com/office/drawing/2014/main" id="{A497750F-A77A-949C-F0C1-ACA5752CFE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5943600"/>
            <a:ext cx="3124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i="1"/>
              <a:t>(Program Continues)</a:t>
            </a:r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>
            <a:extLst>
              <a:ext uri="{FF2B5EF4-FFF2-40B4-BE49-F238E27FC236}">
                <a16:creationId xmlns:a16="http://schemas.microsoft.com/office/drawing/2014/main" id="{49BC7EE4-3CA2-6C7A-7304-281C42210A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981200"/>
            <a:ext cx="7467600" cy="291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Text Box 3">
            <a:extLst>
              <a:ext uri="{FF2B5EF4-FFF2-40B4-BE49-F238E27FC236}">
                <a16:creationId xmlns:a16="http://schemas.microsoft.com/office/drawing/2014/main" id="{FF0B7235-8817-B4FF-19F2-B256447544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654050"/>
            <a:ext cx="5486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600" i="1">
                <a:solidFill>
                  <a:srgbClr val="603A2F"/>
                </a:solidFill>
              </a:rPr>
              <a:t>Program 6-8 (Continued)</a:t>
            </a:r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>
            <a:extLst>
              <a:ext uri="{FF2B5EF4-FFF2-40B4-BE49-F238E27FC236}">
                <a16:creationId xmlns:a16="http://schemas.microsoft.com/office/drawing/2014/main" id="{FD43E22B-FEF7-BA08-99FA-0B1594364C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800600"/>
            <a:ext cx="8305800" cy="154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en-US" sz="2800">
                <a:solidFill>
                  <a:srgbClr val="603A2F"/>
                </a:solidFill>
              </a:rPr>
              <a:t>The function call in line 18 passes value1,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en-US" sz="2800">
                <a:solidFill>
                  <a:srgbClr val="603A2F"/>
                </a:solidFill>
              </a:rPr>
              <a:t>value2, and value3 as a arguments to the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en-US" sz="2800">
                <a:solidFill>
                  <a:srgbClr val="603A2F"/>
                </a:solidFill>
              </a:rPr>
              <a:t>function.</a:t>
            </a:r>
          </a:p>
        </p:txBody>
      </p:sp>
      <p:pic>
        <p:nvPicPr>
          <p:cNvPr id="33795" name="Picture 3" descr="0607sowc copy">
            <a:extLst>
              <a:ext uri="{FF2B5EF4-FFF2-40B4-BE49-F238E27FC236}">
                <a16:creationId xmlns:a16="http://schemas.microsoft.com/office/drawing/2014/main" id="{7BA4BE61-2E2D-E409-860B-D33ABDB06D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595438"/>
            <a:ext cx="8077200" cy="282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>
            <a:extLst>
              <a:ext uri="{FF2B5EF4-FFF2-40B4-BE49-F238E27FC236}">
                <a16:creationId xmlns:a16="http://schemas.microsoft.com/office/drawing/2014/main" id="{3A80F362-664F-7C95-2241-237D144A022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/>
              <a:t>6.5</a:t>
            </a:r>
          </a:p>
        </p:txBody>
      </p:sp>
      <p:sp>
        <p:nvSpPr>
          <p:cNvPr id="34819" name="Subtitle 2">
            <a:extLst>
              <a:ext uri="{FF2B5EF4-FFF2-40B4-BE49-F238E27FC236}">
                <a16:creationId xmlns:a16="http://schemas.microsoft.com/office/drawing/2014/main" id="{56E944D9-D23A-C34E-D8CE-55C17E74BE9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/>
              <a:t>Passing Data by Value</a:t>
            </a:r>
          </a:p>
          <a:p>
            <a:endParaRPr lang="en-US" alt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1B16FE42-4628-3013-AA92-A1AC9D3DAB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Passing Data by Value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89984611-F676-6AEC-B2DB-62A3D1648F4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u="sng"/>
              <a:t>Pass by value</a:t>
            </a:r>
            <a:r>
              <a:rPr lang="en-US" altLang="en-US"/>
              <a:t>: when an argument is passed to a function, its value is copied into the parameter.  </a:t>
            </a:r>
            <a:br>
              <a:rPr lang="en-US" altLang="en-US"/>
            </a:br>
            <a:endParaRPr lang="en-US" altLang="en-US"/>
          </a:p>
          <a:p>
            <a:r>
              <a:rPr lang="en-US" altLang="en-US"/>
              <a:t>Changes to the parameter in the function do not affect the value of the argument </a:t>
            </a:r>
            <a:endParaRPr lang="en-US" altLang="en-US" u="sng"/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03CB07A1-ECD4-877A-E713-7C211881FE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Passing Information to Parameters by Value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E4425EC1-8035-4273-2150-385078064EB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Example:  </a:t>
            </a:r>
            <a:r>
              <a:rPr lang="en-US" altLang="en-US">
                <a:latin typeface="Courier New" panose="02070309020205020404" pitchFamily="49" charset="0"/>
              </a:rPr>
              <a:t>int val=5;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>
                <a:latin typeface="Courier New" panose="02070309020205020404" pitchFamily="49" charset="0"/>
              </a:rPr>
              <a:t>			  evenOrOdd(val);</a:t>
            </a:r>
            <a:endParaRPr lang="en-US" altLang="en-US"/>
          </a:p>
          <a:p>
            <a:pPr>
              <a:lnSpc>
                <a:spcPct val="90000"/>
              </a:lnSpc>
              <a:buFont typeface="Times" panose="02020603050405020304" pitchFamily="18" charset="0"/>
              <a:buNone/>
            </a:pPr>
            <a:endParaRPr lang="en-US" altLang="en-US"/>
          </a:p>
          <a:p>
            <a:pPr>
              <a:lnSpc>
                <a:spcPct val="90000"/>
              </a:lnSpc>
              <a:buFont typeface="Times" panose="02020603050405020304" pitchFamily="18" charset="0"/>
              <a:buNone/>
            </a:pPr>
            <a:endParaRPr lang="en-US" altLang="en-US"/>
          </a:p>
          <a:p>
            <a:pPr>
              <a:lnSpc>
                <a:spcPct val="90000"/>
              </a:lnSpc>
              <a:buFont typeface="Times" panose="02020603050405020304" pitchFamily="18" charset="0"/>
              <a:buNone/>
            </a:pPr>
            <a:br>
              <a:rPr lang="en-US" altLang="en-US"/>
            </a:br>
            <a:endParaRPr lang="en-US" altLang="en-US"/>
          </a:p>
          <a:p>
            <a:pPr>
              <a:lnSpc>
                <a:spcPct val="90000"/>
              </a:lnSpc>
            </a:pPr>
            <a:r>
              <a:rPr lang="en-US" altLang="en-US">
                <a:latin typeface="Courier New" panose="02070309020205020404" pitchFamily="49" charset="0"/>
              </a:rPr>
              <a:t>evenOrOdd</a:t>
            </a:r>
            <a:r>
              <a:rPr lang="en-US" altLang="en-US"/>
              <a:t> can change variable </a:t>
            </a:r>
            <a:r>
              <a:rPr lang="en-US" altLang="en-US">
                <a:latin typeface="Courier New" panose="02070309020205020404" pitchFamily="49" charset="0"/>
              </a:rPr>
              <a:t>num</a:t>
            </a:r>
            <a:r>
              <a:rPr lang="en-US" altLang="en-US"/>
              <a:t>, but it will have no effect on variable </a:t>
            </a:r>
            <a:r>
              <a:rPr lang="en-US" altLang="en-US">
                <a:latin typeface="Courier New" panose="02070309020205020404" pitchFamily="49" charset="0"/>
              </a:rPr>
              <a:t>val</a:t>
            </a:r>
          </a:p>
        </p:txBody>
      </p:sp>
      <p:grpSp>
        <p:nvGrpSpPr>
          <p:cNvPr id="36868" name="Group 11">
            <a:extLst>
              <a:ext uri="{FF2B5EF4-FFF2-40B4-BE49-F238E27FC236}">
                <a16:creationId xmlns:a16="http://schemas.microsoft.com/office/drawing/2014/main" id="{911C9EE1-3167-0930-CDA5-F0A6E8278F54}"/>
              </a:ext>
            </a:extLst>
          </p:cNvPr>
          <p:cNvGrpSpPr>
            <a:grpSpLocks/>
          </p:cNvGrpSpPr>
          <p:nvPr/>
        </p:nvGrpSpPr>
        <p:grpSpPr bwMode="auto">
          <a:xfrm>
            <a:off x="685800" y="2667000"/>
            <a:ext cx="7848600" cy="1739900"/>
            <a:chOff x="432" y="1920"/>
            <a:chExt cx="4944" cy="1096"/>
          </a:xfrm>
        </p:grpSpPr>
        <p:sp>
          <p:nvSpPr>
            <p:cNvPr id="36869" name="Rectangle 4">
              <a:extLst>
                <a:ext uri="{FF2B5EF4-FFF2-40B4-BE49-F238E27FC236}">
                  <a16:creationId xmlns:a16="http://schemas.microsoft.com/office/drawing/2014/main" id="{F1CC023D-CD08-D6C3-8464-FBB1909988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2" y="2256"/>
              <a:ext cx="768" cy="28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en-US" sz="3200">
                  <a:latin typeface="Courier New" panose="02070309020205020404" pitchFamily="49" charset="0"/>
                </a:rPr>
                <a:t>5</a:t>
              </a:r>
            </a:p>
          </p:txBody>
        </p:sp>
        <p:sp>
          <p:nvSpPr>
            <p:cNvPr id="36870" name="Text Box 5">
              <a:extLst>
                <a:ext uri="{FF2B5EF4-FFF2-40B4-BE49-F238E27FC236}">
                  <a16:creationId xmlns:a16="http://schemas.microsoft.com/office/drawing/2014/main" id="{5D104378-1D81-5B67-85A2-18DB66521F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2" y="1920"/>
              <a:ext cx="768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en-US" sz="3200">
                  <a:latin typeface="Courier New" panose="02070309020205020404" pitchFamily="49" charset="0"/>
                </a:rPr>
                <a:t>val</a:t>
              </a:r>
            </a:p>
          </p:txBody>
        </p:sp>
        <p:sp>
          <p:nvSpPr>
            <p:cNvPr id="36871" name="Text Box 6">
              <a:extLst>
                <a:ext uri="{FF2B5EF4-FFF2-40B4-BE49-F238E27FC236}">
                  <a16:creationId xmlns:a16="http://schemas.microsoft.com/office/drawing/2014/main" id="{49E36806-6AE9-CA7F-AA03-8C49340086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" y="2544"/>
              <a:ext cx="1584" cy="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20000"/>
                </a:spcBef>
              </a:pPr>
              <a:r>
                <a:rPr lang="en-US" altLang="en-US"/>
                <a:t>argument in</a:t>
              </a:r>
            </a:p>
            <a:p>
              <a:pPr algn="ctr" eaLnBrk="1" hangingPunct="1">
                <a:lnSpc>
                  <a:spcPct val="80000"/>
                </a:lnSpc>
                <a:spcBef>
                  <a:spcPct val="20000"/>
                </a:spcBef>
              </a:pPr>
              <a:r>
                <a:rPr lang="en-US" altLang="en-US"/>
                <a:t>calling function</a:t>
              </a:r>
            </a:p>
          </p:txBody>
        </p:sp>
        <p:sp>
          <p:nvSpPr>
            <p:cNvPr id="36872" name="Rectangle 7">
              <a:extLst>
                <a:ext uri="{FF2B5EF4-FFF2-40B4-BE49-F238E27FC236}">
                  <a16:creationId xmlns:a16="http://schemas.microsoft.com/office/drawing/2014/main" id="{6BC4BD1A-33D8-900D-FE48-3EF4B2BCBA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" y="2256"/>
              <a:ext cx="768" cy="28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en-US" sz="3200">
                  <a:latin typeface="Courier New" panose="02070309020205020404" pitchFamily="49" charset="0"/>
                </a:rPr>
                <a:t>5</a:t>
              </a:r>
            </a:p>
          </p:txBody>
        </p:sp>
        <p:sp>
          <p:nvSpPr>
            <p:cNvPr id="36873" name="Text Box 8">
              <a:extLst>
                <a:ext uri="{FF2B5EF4-FFF2-40B4-BE49-F238E27FC236}">
                  <a16:creationId xmlns:a16="http://schemas.microsoft.com/office/drawing/2014/main" id="{6460D970-199E-7F4C-A2EC-24B11535BF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2" y="1920"/>
              <a:ext cx="768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en-US" sz="3200">
                  <a:latin typeface="Courier New" panose="02070309020205020404" pitchFamily="49" charset="0"/>
                </a:rPr>
                <a:t>num</a:t>
              </a:r>
            </a:p>
          </p:txBody>
        </p:sp>
        <p:sp>
          <p:nvSpPr>
            <p:cNvPr id="36874" name="Text Box 9">
              <a:extLst>
                <a:ext uri="{FF2B5EF4-FFF2-40B4-BE49-F238E27FC236}">
                  <a16:creationId xmlns:a16="http://schemas.microsoft.com/office/drawing/2014/main" id="{70BFFAA2-33FF-FA18-88A8-033BD76021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56" y="2544"/>
              <a:ext cx="1920" cy="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75000"/>
                </a:lnSpc>
                <a:spcBef>
                  <a:spcPct val="20000"/>
                </a:spcBef>
              </a:pPr>
              <a:r>
                <a:rPr lang="en-US" altLang="en-US"/>
                <a:t>parameter in</a:t>
              </a:r>
            </a:p>
            <a:p>
              <a:pPr algn="ctr" eaLnBrk="1" hangingPunct="1">
                <a:lnSpc>
                  <a:spcPct val="75000"/>
                </a:lnSpc>
                <a:spcBef>
                  <a:spcPct val="20000"/>
                </a:spcBef>
              </a:pPr>
              <a:r>
                <a:rPr lang="en-US" altLang="en-US">
                  <a:latin typeface="Courier New" panose="02070309020205020404" pitchFamily="49" charset="0"/>
                </a:rPr>
                <a:t>evenOrOdd</a:t>
              </a:r>
              <a:r>
                <a:rPr lang="en-US" altLang="en-US"/>
                <a:t> function</a:t>
              </a:r>
            </a:p>
          </p:txBody>
        </p:sp>
        <p:sp>
          <p:nvSpPr>
            <p:cNvPr id="36875" name="Line 10">
              <a:extLst>
                <a:ext uri="{FF2B5EF4-FFF2-40B4-BE49-F238E27FC236}">
                  <a16:creationId xmlns:a16="http://schemas.microsoft.com/office/drawing/2014/main" id="{B435F6DB-340E-C073-5994-69C4914677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80" y="2400"/>
              <a:ext cx="23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>
            <a:extLst>
              <a:ext uri="{FF2B5EF4-FFF2-40B4-BE49-F238E27FC236}">
                <a16:creationId xmlns:a16="http://schemas.microsoft.com/office/drawing/2014/main" id="{662B8C88-764D-0CDF-1DE2-BD521C2F13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/>
              <a:t>6.6</a:t>
            </a:r>
          </a:p>
        </p:txBody>
      </p:sp>
      <p:sp>
        <p:nvSpPr>
          <p:cNvPr id="37891" name="Subtitle 2">
            <a:extLst>
              <a:ext uri="{FF2B5EF4-FFF2-40B4-BE49-F238E27FC236}">
                <a16:creationId xmlns:a16="http://schemas.microsoft.com/office/drawing/2014/main" id="{9EBC3E15-F9B5-6826-D1BC-86D963B193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/>
              <a:t>Using Functions in </a:t>
            </a:r>
            <a:br>
              <a:rPr lang="en-US" altLang="en-US"/>
            </a:br>
            <a:r>
              <a:rPr lang="en-US" altLang="en-US"/>
              <a:t>Menu-Driven Programs</a:t>
            </a:r>
          </a:p>
          <a:p>
            <a:endParaRPr lang="en-US" alt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4A4D3D7E-BD99-453A-89C9-B8EB77A34E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Using Functions in </a:t>
            </a:r>
            <a:br>
              <a:rPr lang="en-US" altLang="en-US"/>
            </a:br>
            <a:r>
              <a:rPr lang="en-US" altLang="en-US"/>
              <a:t>Menu-Driven Programs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DD4E17B8-00B5-DB76-3B2B-B134104962D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Functions can be used </a:t>
            </a:r>
          </a:p>
          <a:p>
            <a:pPr lvl="1"/>
            <a:r>
              <a:rPr lang="en-US" altLang="en-US"/>
              <a:t>to implement user choices from menu</a:t>
            </a:r>
          </a:p>
          <a:p>
            <a:pPr lvl="1"/>
            <a:r>
              <a:rPr lang="en-US" altLang="en-US"/>
              <a:t>to implement general-purpose tasks:</a:t>
            </a:r>
          </a:p>
          <a:p>
            <a:pPr lvl="2"/>
            <a:r>
              <a:rPr lang="en-US" altLang="en-US" sz="2600"/>
              <a:t>Higher-level  functions can call general-purpose functions, minimizing the total number of functions</a:t>
            </a:r>
            <a:r>
              <a:rPr lang="en-US" altLang="en-US"/>
              <a:t> </a:t>
            </a:r>
            <a:r>
              <a:rPr lang="en-US" altLang="en-US" sz="2600"/>
              <a:t>and speeding program development time</a:t>
            </a:r>
          </a:p>
          <a:p>
            <a:r>
              <a:rPr lang="en-US" altLang="en-US" sz="3500" i="1">
                <a:solidFill>
                  <a:srgbClr val="603A2F"/>
                </a:solidFill>
              </a:rPr>
              <a:t>See Program 6-10 in the book</a:t>
            </a:r>
          </a:p>
        </p:txBody>
      </p: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>
            <a:extLst>
              <a:ext uri="{FF2B5EF4-FFF2-40B4-BE49-F238E27FC236}">
                <a16:creationId xmlns:a16="http://schemas.microsoft.com/office/drawing/2014/main" id="{B14DAD4E-42F1-1F7A-68DE-0155352157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/>
              <a:t>6.7</a:t>
            </a:r>
          </a:p>
        </p:txBody>
      </p:sp>
      <p:sp>
        <p:nvSpPr>
          <p:cNvPr id="39939" name="Subtitle 2">
            <a:extLst>
              <a:ext uri="{FF2B5EF4-FFF2-40B4-BE49-F238E27FC236}">
                <a16:creationId xmlns:a16="http://schemas.microsoft.com/office/drawing/2014/main" id="{3B2953CA-1550-3CCE-60AC-31BFDDD756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/>
              <a:t>The </a:t>
            </a:r>
            <a:r>
              <a:rPr lang="en-US" altLang="en-US">
                <a:latin typeface="Courier New" panose="02070309020205020404" pitchFamily="49" charset="0"/>
              </a:rPr>
              <a:t>return</a:t>
            </a:r>
            <a:r>
              <a:rPr lang="en-US" altLang="en-US"/>
              <a:t> Statement</a:t>
            </a:r>
          </a:p>
          <a:p>
            <a:endParaRPr lang="en-US" alt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67E46B03-F835-446D-385B-C8CCC74041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</a:t>
            </a:r>
            <a:r>
              <a:rPr lang="en-US" altLang="en-US">
                <a:latin typeface="Courier New" panose="02070309020205020404" pitchFamily="49" charset="0"/>
              </a:rPr>
              <a:t>return</a:t>
            </a:r>
            <a:r>
              <a:rPr lang="en-US" altLang="en-US"/>
              <a:t> Statement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D9C947B9-6196-688A-6687-069CF3812F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Used to end execution of a function</a:t>
            </a:r>
          </a:p>
          <a:p>
            <a:pPr>
              <a:lnSpc>
                <a:spcPct val="90000"/>
              </a:lnSpc>
            </a:pPr>
            <a:r>
              <a:rPr lang="en-US" altLang="en-US"/>
              <a:t>Can be placed anywhere in a function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Statements that follow the </a:t>
            </a:r>
            <a:r>
              <a:rPr lang="en-US" altLang="en-US">
                <a:latin typeface="Courier New" panose="02070309020205020404" pitchFamily="49" charset="0"/>
              </a:rPr>
              <a:t>return</a:t>
            </a:r>
            <a:r>
              <a:rPr lang="en-US" altLang="en-US"/>
              <a:t> statement will not be executed</a:t>
            </a:r>
          </a:p>
          <a:p>
            <a:pPr>
              <a:lnSpc>
                <a:spcPct val="90000"/>
              </a:lnSpc>
            </a:pPr>
            <a:r>
              <a:rPr lang="en-US" altLang="en-US"/>
              <a:t>Can be used to prevent abnormal termination of program </a:t>
            </a:r>
          </a:p>
          <a:p>
            <a:pPr>
              <a:lnSpc>
                <a:spcPct val="90000"/>
              </a:lnSpc>
            </a:pPr>
            <a:r>
              <a:rPr lang="en-US" altLang="en-US"/>
              <a:t>In a </a:t>
            </a:r>
            <a:r>
              <a:rPr lang="en-US" altLang="en-US">
                <a:latin typeface="Courier New" panose="02070309020205020404" pitchFamily="49" charset="0"/>
              </a:rPr>
              <a:t>void</a:t>
            </a:r>
            <a:r>
              <a:rPr lang="en-US" altLang="en-US"/>
              <a:t> function without a </a:t>
            </a:r>
            <a:r>
              <a:rPr lang="en-US" altLang="en-US">
                <a:latin typeface="Courier New" panose="02070309020205020404" pitchFamily="49" charset="0"/>
              </a:rPr>
              <a:t>return</a:t>
            </a:r>
            <a:r>
              <a:rPr lang="en-US" altLang="en-US"/>
              <a:t> statement, the function ends at its last </a:t>
            </a:r>
            <a:r>
              <a:rPr lang="en-US" altLang="en-US">
                <a:latin typeface="Courier New" panose="02070309020205020404" pitchFamily="49" charset="0"/>
              </a:rPr>
              <a:t>}</a:t>
            </a:r>
            <a:endParaRPr lang="en-US" altLang="en-US"/>
          </a:p>
        </p:txBody>
      </p: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>
            <a:extLst>
              <a:ext uri="{FF2B5EF4-FFF2-40B4-BE49-F238E27FC236}">
                <a16:creationId xmlns:a16="http://schemas.microsoft.com/office/drawing/2014/main" id="{26AC7C71-E8AB-E072-133A-196BF6EC2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1219200"/>
            <a:ext cx="7239000" cy="422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Text Box 3">
            <a:extLst>
              <a:ext uri="{FF2B5EF4-FFF2-40B4-BE49-F238E27FC236}">
                <a16:creationId xmlns:a16="http://schemas.microsoft.com/office/drawing/2014/main" id="{C444DFC9-AD38-51F9-D7AA-70C38E9C4F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6019800"/>
            <a:ext cx="3124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i="1"/>
              <a:t>(Program Continues)</a:t>
            </a:r>
          </a:p>
        </p:txBody>
      </p:sp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>
            <a:extLst>
              <a:ext uri="{FF2B5EF4-FFF2-40B4-BE49-F238E27FC236}">
                <a16:creationId xmlns:a16="http://schemas.microsoft.com/office/drawing/2014/main" id="{204A6686-FBD6-CB49-4333-D4A987CC64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00" y="1828800"/>
            <a:ext cx="6629400" cy="400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1" name="Text Box 3">
            <a:extLst>
              <a:ext uri="{FF2B5EF4-FFF2-40B4-BE49-F238E27FC236}">
                <a16:creationId xmlns:a16="http://schemas.microsoft.com/office/drawing/2014/main" id="{B087DEB1-8CD9-E131-53E0-E96257186A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654050"/>
            <a:ext cx="7391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600" i="1">
                <a:solidFill>
                  <a:srgbClr val="603A2F"/>
                </a:solidFill>
              </a:rPr>
              <a:t>Program 6-11(Continued)</a:t>
            </a:r>
          </a:p>
        </p:txBody>
      </p: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>
            <a:extLst>
              <a:ext uri="{FF2B5EF4-FFF2-40B4-BE49-F238E27FC236}">
                <a16:creationId xmlns:a16="http://schemas.microsoft.com/office/drawing/2014/main" id="{0ECF1214-06F4-BFD1-FE72-DA78099E52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/>
              <a:t>6.8</a:t>
            </a:r>
          </a:p>
        </p:txBody>
      </p:sp>
      <p:sp>
        <p:nvSpPr>
          <p:cNvPr id="44035" name="Subtitle 2">
            <a:extLst>
              <a:ext uri="{FF2B5EF4-FFF2-40B4-BE49-F238E27FC236}">
                <a16:creationId xmlns:a16="http://schemas.microsoft.com/office/drawing/2014/main" id="{9254289B-3232-62A5-E95C-8B6545E469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/>
              <a:t>Returning a Value From a Function</a:t>
            </a:r>
          </a:p>
          <a:p>
            <a:endParaRPr lang="en-US" alt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CDD571A8-8175-8693-EC1A-006C185520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Returning a Value From a Function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2A2B90FA-20F8-7A35-842D-CAE408FE80A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808163"/>
            <a:ext cx="7845425" cy="38798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A function can return a value back to the statement that called the function.</a:t>
            </a:r>
          </a:p>
          <a:p>
            <a:pPr>
              <a:lnSpc>
                <a:spcPct val="90000"/>
              </a:lnSpc>
            </a:pPr>
            <a:r>
              <a:rPr lang="en-US" altLang="en-US"/>
              <a:t>You've already seen the </a:t>
            </a:r>
            <a:r>
              <a:rPr lang="en-US" altLang="en-US">
                <a:latin typeface="Courier New" panose="02070309020205020404" pitchFamily="49" charset="0"/>
              </a:rPr>
              <a:t>pow</a:t>
            </a:r>
            <a:r>
              <a:rPr lang="en-US" altLang="en-US"/>
              <a:t> function, which returns a value:</a:t>
            </a:r>
            <a:br>
              <a:rPr lang="en-US" altLang="en-US"/>
            </a:br>
            <a:br>
              <a:rPr lang="en-US" altLang="en-US"/>
            </a:br>
            <a:r>
              <a:rPr lang="en-US" altLang="en-US">
                <a:latin typeface="Courier New" panose="02070309020205020404" pitchFamily="49" charset="0"/>
              </a:rPr>
              <a:t>double x;</a:t>
            </a:r>
            <a:br>
              <a:rPr lang="en-US" altLang="en-US">
                <a:latin typeface="Courier New" panose="02070309020205020404" pitchFamily="49" charset="0"/>
              </a:rPr>
            </a:br>
            <a:r>
              <a:rPr lang="en-US" altLang="en-US">
                <a:latin typeface="Courier New" panose="02070309020205020404" pitchFamily="49" charset="0"/>
              </a:rPr>
              <a:t>x = pow(2.0, 10.0);</a:t>
            </a:r>
          </a:p>
        </p:txBody>
      </p:sp>
    </p:spTree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49B63A4C-7417-3581-06E1-7C89B80A65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Returning a Value From a Function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19F93880-2B41-91E5-138D-E41DF110D14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808163"/>
            <a:ext cx="7845425" cy="38798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/>
              <a:t>In a value-returning function, the </a:t>
            </a:r>
            <a:r>
              <a:rPr lang="en-US" altLang="en-US" sz="2800">
                <a:latin typeface="Courier New" panose="02070309020205020404" pitchFamily="49" charset="0"/>
              </a:rPr>
              <a:t>return</a:t>
            </a:r>
            <a:r>
              <a:rPr lang="en-US" altLang="en-US" sz="2800"/>
              <a:t> statement can be used to return a value from function to the point of call. Example:</a:t>
            </a:r>
            <a:br>
              <a:rPr lang="en-US" altLang="en-US" sz="2800"/>
            </a:br>
            <a:br>
              <a:rPr lang="en-US" altLang="en-US" sz="2800"/>
            </a:br>
            <a:r>
              <a:rPr lang="en-US" altLang="en-US" sz="2800">
                <a:latin typeface="Courier New" panose="02070309020205020404" pitchFamily="49" charset="0"/>
              </a:rPr>
              <a:t>int sum(int num1, int num2)</a:t>
            </a:r>
            <a:br>
              <a:rPr lang="en-US" altLang="en-US" sz="2800">
                <a:latin typeface="Courier New" panose="02070309020205020404" pitchFamily="49" charset="0"/>
              </a:rPr>
            </a:br>
            <a:r>
              <a:rPr lang="en-US" altLang="en-US" sz="2800">
                <a:latin typeface="Courier New" panose="02070309020205020404" pitchFamily="49" charset="0"/>
              </a:rPr>
              <a:t>{</a:t>
            </a:r>
            <a:br>
              <a:rPr lang="en-US" altLang="en-US" sz="2800">
                <a:latin typeface="Courier New" panose="02070309020205020404" pitchFamily="49" charset="0"/>
              </a:rPr>
            </a:br>
            <a:r>
              <a:rPr lang="en-US" altLang="en-US" sz="2800">
                <a:latin typeface="Courier New" panose="02070309020205020404" pitchFamily="49" charset="0"/>
              </a:rPr>
              <a:t>  double result;</a:t>
            </a:r>
            <a:br>
              <a:rPr lang="en-US" altLang="en-US" sz="2800">
                <a:latin typeface="Courier New" panose="02070309020205020404" pitchFamily="49" charset="0"/>
              </a:rPr>
            </a:br>
            <a:r>
              <a:rPr lang="en-US" altLang="en-US" sz="2800">
                <a:latin typeface="Courier New" panose="02070309020205020404" pitchFamily="49" charset="0"/>
              </a:rPr>
              <a:t>  result = num1 + num2;</a:t>
            </a:r>
            <a:br>
              <a:rPr lang="en-US" altLang="en-US" sz="2800">
                <a:latin typeface="Courier New" panose="02070309020205020404" pitchFamily="49" charset="0"/>
              </a:rPr>
            </a:br>
            <a:r>
              <a:rPr lang="en-US" altLang="en-US" sz="2800">
                <a:latin typeface="Courier New" panose="02070309020205020404" pitchFamily="49" charset="0"/>
              </a:rPr>
              <a:t>  return result;</a:t>
            </a:r>
            <a:br>
              <a:rPr lang="en-US" altLang="en-US" sz="2800">
                <a:latin typeface="Courier New" panose="02070309020205020404" pitchFamily="49" charset="0"/>
              </a:rPr>
            </a:br>
            <a:r>
              <a:rPr lang="en-US" altLang="en-US" sz="2800">
                <a:latin typeface="Courier New" panose="02070309020205020404" pitchFamily="49" charset="0"/>
              </a:rPr>
              <a:t>}</a:t>
            </a:r>
          </a:p>
          <a:p>
            <a:pPr>
              <a:lnSpc>
                <a:spcPct val="90000"/>
              </a:lnSpc>
              <a:buFont typeface="Times" panose="02020603050405020304" pitchFamily="18" charset="0"/>
              <a:buNone/>
            </a:pPr>
            <a:endParaRPr lang="en-US" altLang="en-US" sz="2800"/>
          </a:p>
        </p:txBody>
      </p:sp>
    </p:spTree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0B571EEF-BBA9-1FBA-6706-6D3A6FCF12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 Value-Returning Function</a:t>
            </a:r>
          </a:p>
        </p:txBody>
      </p:sp>
      <p:sp>
        <p:nvSpPr>
          <p:cNvPr id="47107" name="Text Box 3">
            <a:extLst>
              <a:ext uri="{FF2B5EF4-FFF2-40B4-BE49-F238E27FC236}">
                <a16:creationId xmlns:a16="http://schemas.microsoft.com/office/drawing/2014/main" id="{23CBF978-0063-97FD-203B-D76F9890F6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895600"/>
            <a:ext cx="6553200" cy="265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>
                <a:latin typeface="Courier New" panose="02070309020205020404" pitchFamily="49" charset="0"/>
              </a:rPr>
              <a:t>	int sum(int num1, int num2)</a:t>
            </a:r>
            <a:br>
              <a:rPr lang="en-US" altLang="en-US" sz="2800">
                <a:latin typeface="Courier New" panose="02070309020205020404" pitchFamily="49" charset="0"/>
              </a:rPr>
            </a:br>
            <a:r>
              <a:rPr lang="en-US" altLang="en-US" sz="2800">
                <a:latin typeface="Courier New" panose="02070309020205020404" pitchFamily="49" charset="0"/>
              </a:rPr>
              <a:t>{</a:t>
            </a:r>
            <a:br>
              <a:rPr lang="en-US" altLang="en-US" sz="2800">
                <a:latin typeface="Courier New" panose="02070309020205020404" pitchFamily="49" charset="0"/>
              </a:rPr>
            </a:br>
            <a:r>
              <a:rPr lang="en-US" altLang="en-US" sz="2800">
                <a:latin typeface="Courier New" panose="02070309020205020404" pitchFamily="49" charset="0"/>
              </a:rPr>
              <a:t>   double result;</a:t>
            </a:r>
            <a:br>
              <a:rPr lang="en-US" altLang="en-US" sz="2800">
                <a:latin typeface="Courier New" panose="02070309020205020404" pitchFamily="49" charset="0"/>
              </a:rPr>
            </a:br>
            <a:r>
              <a:rPr lang="en-US" altLang="en-US" sz="2800">
                <a:latin typeface="Courier New" panose="02070309020205020404" pitchFamily="49" charset="0"/>
              </a:rPr>
              <a:t>   result = num1 + num2;</a:t>
            </a:r>
            <a:br>
              <a:rPr lang="en-US" altLang="en-US" sz="2800">
                <a:latin typeface="Courier New" panose="02070309020205020404" pitchFamily="49" charset="0"/>
              </a:rPr>
            </a:br>
            <a:r>
              <a:rPr lang="en-US" altLang="en-US" sz="2800">
                <a:latin typeface="Courier New" panose="02070309020205020404" pitchFamily="49" charset="0"/>
              </a:rPr>
              <a:t>   return result;</a:t>
            </a:r>
            <a:br>
              <a:rPr lang="en-US" altLang="en-US" sz="2800">
                <a:latin typeface="Courier New" panose="02070309020205020404" pitchFamily="49" charset="0"/>
              </a:rPr>
            </a:br>
            <a:r>
              <a:rPr lang="en-US" altLang="en-US" sz="2800">
                <a:latin typeface="Courier New" panose="02070309020205020404" pitchFamily="49" charset="0"/>
              </a:rPr>
              <a:t>}</a:t>
            </a:r>
          </a:p>
        </p:txBody>
      </p:sp>
      <p:sp>
        <p:nvSpPr>
          <p:cNvPr id="47108" name="Text Box 4">
            <a:extLst>
              <a:ext uri="{FF2B5EF4-FFF2-40B4-BE49-F238E27FC236}">
                <a16:creationId xmlns:a16="http://schemas.microsoft.com/office/drawing/2014/main" id="{0DCB50EC-AEBF-308B-E2BE-EF1F8C3626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676400"/>
            <a:ext cx="242093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en-US" sz="3200">
                <a:solidFill>
                  <a:srgbClr val="FF0000"/>
                </a:solidFill>
              </a:rPr>
              <a:t>Return Type</a:t>
            </a:r>
          </a:p>
        </p:txBody>
      </p:sp>
      <p:sp>
        <p:nvSpPr>
          <p:cNvPr id="47109" name="Line 5">
            <a:extLst>
              <a:ext uri="{FF2B5EF4-FFF2-40B4-BE49-F238E27FC236}">
                <a16:creationId xmlns:a16="http://schemas.microsoft.com/office/drawing/2014/main" id="{DDE53309-EB6F-D802-1C26-0BF1F0A7143A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0" y="2286000"/>
            <a:ext cx="304800" cy="685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10" name="Text Box 6">
            <a:extLst>
              <a:ext uri="{FF2B5EF4-FFF2-40B4-BE49-F238E27FC236}">
                <a16:creationId xmlns:a16="http://schemas.microsoft.com/office/drawing/2014/main" id="{C9FCFAF7-52BA-3CC1-C594-0433A64874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791200"/>
            <a:ext cx="4419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200">
                <a:solidFill>
                  <a:srgbClr val="FF0000"/>
                </a:solidFill>
              </a:rPr>
              <a:t>Value Being Returned</a:t>
            </a:r>
          </a:p>
        </p:txBody>
      </p:sp>
      <p:sp>
        <p:nvSpPr>
          <p:cNvPr id="47111" name="Line 7">
            <a:extLst>
              <a:ext uri="{FF2B5EF4-FFF2-40B4-BE49-F238E27FC236}">
                <a16:creationId xmlns:a16="http://schemas.microsoft.com/office/drawing/2014/main" id="{141692EB-F909-49B9-C406-CDF75BCF296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10000" y="5029200"/>
            <a:ext cx="304800" cy="685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CD311829-92E3-115F-D8CE-B6CB802B73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 Value-Returning Function</a:t>
            </a:r>
          </a:p>
        </p:txBody>
      </p:sp>
      <p:sp>
        <p:nvSpPr>
          <p:cNvPr id="48131" name="Text Box 3">
            <a:extLst>
              <a:ext uri="{FF2B5EF4-FFF2-40B4-BE49-F238E27FC236}">
                <a16:creationId xmlns:a16="http://schemas.microsoft.com/office/drawing/2014/main" id="{CC8C9687-1657-A851-F996-F4917A55F8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981200"/>
            <a:ext cx="65532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>
                <a:latin typeface="Courier New" panose="02070309020205020404" pitchFamily="49" charset="0"/>
              </a:rPr>
              <a:t>	int sum(int num1, int num2)</a:t>
            </a:r>
            <a:br>
              <a:rPr lang="en-US" altLang="en-US" sz="2800">
                <a:latin typeface="Courier New" panose="02070309020205020404" pitchFamily="49" charset="0"/>
              </a:rPr>
            </a:br>
            <a:r>
              <a:rPr lang="en-US" altLang="en-US" sz="2800">
                <a:latin typeface="Courier New" panose="02070309020205020404" pitchFamily="49" charset="0"/>
              </a:rPr>
              <a:t>{</a:t>
            </a:r>
            <a:br>
              <a:rPr lang="en-US" altLang="en-US" sz="2800">
                <a:latin typeface="Courier New" panose="02070309020205020404" pitchFamily="49" charset="0"/>
              </a:rPr>
            </a:br>
            <a:r>
              <a:rPr lang="en-US" altLang="en-US" sz="2800">
                <a:latin typeface="Courier New" panose="02070309020205020404" pitchFamily="49" charset="0"/>
              </a:rPr>
              <a:t>   return num1 + num2;</a:t>
            </a:r>
            <a:br>
              <a:rPr lang="en-US" altLang="en-US" sz="2800">
                <a:latin typeface="Courier New" panose="02070309020205020404" pitchFamily="49" charset="0"/>
              </a:rPr>
            </a:br>
            <a:r>
              <a:rPr lang="en-US" altLang="en-US" sz="2800">
                <a:latin typeface="Courier New" panose="02070309020205020404" pitchFamily="49" charset="0"/>
              </a:rPr>
              <a:t>}</a:t>
            </a:r>
          </a:p>
        </p:txBody>
      </p:sp>
      <p:sp>
        <p:nvSpPr>
          <p:cNvPr id="48132" name="Text Box 4">
            <a:extLst>
              <a:ext uri="{FF2B5EF4-FFF2-40B4-BE49-F238E27FC236}">
                <a16:creationId xmlns:a16="http://schemas.microsoft.com/office/drawing/2014/main" id="{B808342B-621E-AFB8-7EA2-419000937F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4953000"/>
            <a:ext cx="7086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 sz="3200"/>
          </a:p>
        </p:txBody>
      </p:sp>
      <p:sp>
        <p:nvSpPr>
          <p:cNvPr id="48133" name="Text Box 5">
            <a:extLst>
              <a:ext uri="{FF2B5EF4-FFF2-40B4-BE49-F238E27FC236}">
                <a16:creationId xmlns:a16="http://schemas.microsoft.com/office/drawing/2014/main" id="{110AE7C2-E6CE-8F70-70DE-B3AA02635D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4267200"/>
            <a:ext cx="73914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200"/>
              <a:t>Functions can return the values of expressions, such as </a:t>
            </a:r>
            <a:r>
              <a:rPr lang="en-US" altLang="en-US" sz="3200">
                <a:latin typeface="Courier New" panose="02070309020205020404" pitchFamily="49" charset="0"/>
              </a:rPr>
              <a:t>num1 + num2</a:t>
            </a:r>
          </a:p>
        </p:txBody>
      </p:sp>
    </p:spTree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>
            <a:extLst>
              <a:ext uri="{FF2B5EF4-FFF2-40B4-BE49-F238E27FC236}">
                <a16:creationId xmlns:a16="http://schemas.microsoft.com/office/drawing/2014/main" id="{3400FECF-6B72-7E91-4B50-9ADF4FDFE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838200"/>
            <a:ext cx="5715000" cy="461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5" name="Text Box 3">
            <a:extLst>
              <a:ext uri="{FF2B5EF4-FFF2-40B4-BE49-F238E27FC236}">
                <a16:creationId xmlns:a16="http://schemas.microsoft.com/office/drawing/2014/main" id="{C1D8CB25-4B09-A925-3C63-0A038FB701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6096000"/>
            <a:ext cx="3124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i="1"/>
              <a:t>(Program Continues)</a:t>
            </a:r>
          </a:p>
        </p:txBody>
      </p:sp>
    </p:spTree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>
            <a:extLst>
              <a:ext uri="{FF2B5EF4-FFF2-40B4-BE49-F238E27FC236}">
                <a16:creationId xmlns:a16="http://schemas.microsoft.com/office/drawing/2014/main" id="{959678B6-0D3C-6EEF-143E-0FE3907134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133600"/>
            <a:ext cx="7772400" cy="326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79" name="Text Box 3">
            <a:extLst>
              <a:ext uri="{FF2B5EF4-FFF2-40B4-BE49-F238E27FC236}">
                <a16:creationId xmlns:a16="http://schemas.microsoft.com/office/drawing/2014/main" id="{4B8E6ED2-D223-8622-9E07-E71BF82290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654050"/>
            <a:ext cx="70866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600" i="1">
                <a:solidFill>
                  <a:srgbClr val="603A2F"/>
                </a:solidFill>
              </a:rPr>
              <a:t>Program 6-12 (Continued)</a:t>
            </a:r>
            <a:endParaRPr lang="en-US" altLang="en-US" i="1">
              <a:solidFill>
                <a:srgbClr val="603A2F"/>
              </a:solidFill>
            </a:endParaRPr>
          </a:p>
        </p:txBody>
      </p:sp>
    </p:spTree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5F6231C3-6953-FF67-797C-B84A02FC17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Another Example, from</a:t>
            </a:r>
            <a:br>
              <a:rPr lang="en-US" altLang="en-US"/>
            </a:br>
            <a:r>
              <a:rPr lang="en-US" altLang="en-US"/>
              <a:t>Program 6-13</a:t>
            </a:r>
          </a:p>
        </p:txBody>
      </p:sp>
      <p:pic>
        <p:nvPicPr>
          <p:cNvPr id="52227" name="Picture 3" descr="0612sowc copy">
            <a:extLst>
              <a:ext uri="{FF2B5EF4-FFF2-40B4-BE49-F238E27FC236}">
                <a16:creationId xmlns:a16="http://schemas.microsoft.com/office/drawing/2014/main" id="{29B73269-1C49-3FD3-75DE-13238F4B8A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057400"/>
            <a:ext cx="8001000" cy="272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D08771CD-4C6C-5855-1640-7DAE352828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Returning a Value From a Function</a:t>
            </a:r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3719810C-483D-22A9-A459-93812C3FFCD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808163"/>
            <a:ext cx="7845425" cy="38798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The prototype and the definition must indicate the data type of return value (not </a:t>
            </a:r>
            <a:r>
              <a:rPr lang="en-US" altLang="en-US">
                <a:latin typeface="Courier New" panose="02070309020205020404" pitchFamily="49" charset="0"/>
              </a:rPr>
              <a:t>void</a:t>
            </a:r>
            <a:r>
              <a:rPr lang="en-US" altLang="en-US"/>
              <a:t>)</a:t>
            </a:r>
            <a:br>
              <a:rPr lang="en-US" altLang="en-US"/>
            </a:br>
            <a:endParaRPr lang="en-US" altLang="en-US"/>
          </a:p>
          <a:p>
            <a:pPr>
              <a:lnSpc>
                <a:spcPct val="90000"/>
              </a:lnSpc>
            </a:pPr>
            <a:r>
              <a:rPr lang="en-US" altLang="en-US"/>
              <a:t>Calling function should use return value: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assign it to a variable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send it to </a:t>
            </a:r>
            <a:r>
              <a:rPr lang="en-US" altLang="en-US">
                <a:latin typeface="Courier New" panose="02070309020205020404" pitchFamily="49" charset="0"/>
              </a:rPr>
              <a:t>cout</a:t>
            </a:r>
            <a:endParaRPr lang="en-US" altLang="en-US"/>
          </a:p>
          <a:p>
            <a:pPr lvl="1">
              <a:lnSpc>
                <a:spcPct val="90000"/>
              </a:lnSpc>
            </a:pPr>
            <a:r>
              <a:rPr lang="en-US" altLang="en-US"/>
              <a:t>use it in an expression</a:t>
            </a:r>
          </a:p>
        </p:txBody>
      </p:sp>
    </p:spTree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>
            <a:extLst>
              <a:ext uri="{FF2B5EF4-FFF2-40B4-BE49-F238E27FC236}">
                <a16:creationId xmlns:a16="http://schemas.microsoft.com/office/drawing/2014/main" id="{F2B45C6E-8845-9255-EB46-00B500572B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/>
              <a:t>6.9</a:t>
            </a:r>
          </a:p>
        </p:txBody>
      </p:sp>
      <p:sp>
        <p:nvSpPr>
          <p:cNvPr id="54275" name="Subtitle 2">
            <a:extLst>
              <a:ext uri="{FF2B5EF4-FFF2-40B4-BE49-F238E27FC236}">
                <a16:creationId xmlns:a16="http://schemas.microsoft.com/office/drawing/2014/main" id="{9E5FB4A1-CACD-B819-990A-11EBB8A501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/>
              <a:t>Returning a Boolean Value</a:t>
            </a:r>
          </a:p>
          <a:p>
            <a:endParaRPr lang="en-US" alt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59D8E668-35BF-06AB-7BB8-083B9F1CDD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7924800" cy="1143000"/>
          </a:xfrm>
        </p:spPr>
        <p:txBody>
          <a:bodyPr/>
          <a:lstStyle/>
          <a:p>
            <a:r>
              <a:rPr lang="en-US" altLang="en-US"/>
              <a:t>Returning a Boolean Value</a:t>
            </a:r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FBDCA8ED-80B8-C763-B06B-244FEB1117B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Function can return </a:t>
            </a:r>
            <a:r>
              <a:rPr lang="en-US" altLang="en-US">
                <a:latin typeface="Courier New" panose="02070309020205020404" pitchFamily="49" charset="0"/>
              </a:rPr>
              <a:t>true</a:t>
            </a:r>
            <a:r>
              <a:rPr lang="en-US" altLang="en-US"/>
              <a:t> or </a:t>
            </a:r>
            <a:r>
              <a:rPr lang="en-US" altLang="en-US">
                <a:latin typeface="Courier New" panose="02070309020205020404" pitchFamily="49" charset="0"/>
              </a:rPr>
              <a:t>false</a:t>
            </a:r>
            <a:endParaRPr lang="en-US" altLang="en-US"/>
          </a:p>
          <a:p>
            <a:r>
              <a:rPr lang="en-US" altLang="en-US"/>
              <a:t>Declare return type in function prototype and heading as </a:t>
            </a:r>
            <a:r>
              <a:rPr lang="en-US" altLang="en-US">
                <a:latin typeface="Courier New" panose="02070309020205020404" pitchFamily="49" charset="0"/>
              </a:rPr>
              <a:t>bool</a:t>
            </a:r>
            <a:r>
              <a:rPr lang="en-US" altLang="en-US"/>
              <a:t> </a:t>
            </a:r>
          </a:p>
          <a:p>
            <a:r>
              <a:rPr lang="en-US" altLang="en-US"/>
              <a:t>Function body must contain </a:t>
            </a:r>
            <a:r>
              <a:rPr lang="en-US" altLang="en-US">
                <a:latin typeface="Courier New" panose="02070309020205020404" pitchFamily="49" charset="0"/>
              </a:rPr>
              <a:t>return</a:t>
            </a:r>
            <a:r>
              <a:rPr lang="en-US" altLang="en-US"/>
              <a:t> statement(s) that return </a:t>
            </a:r>
            <a:r>
              <a:rPr lang="en-US" altLang="en-US">
                <a:latin typeface="Courier New" panose="02070309020205020404" pitchFamily="49" charset="0"/>
              </a:rPr>
              <a:t>true</a:t>
            </a:r>
            <a:r>
              <a:rPr lang="en-US" altLang="en-US"/>
              <a:t> or </a:t>
            </a:r>
            <a:r>
              <a:rPr lang="en-US" altLang="en-US">
                <a:latin typeface="Courier New" panose="02070309020205020404" pitchFamily="49" charset="0"/>
              </a:rPr>
              <a:t>false</a:t>
            </a:r>
            <a:endParaRPr lang="en-US" altLang="en-US"/>
          </a:p>
          <a:p>
            <a:r>
              <a:rPr lang="en-US" altLang="en-US"/>
              <a:t>Calling function can use return value in a relational expression</a:t>
            </a:r>
          </a:p>
        </p:txBody>
      </p:sp>
    </p:spTree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4" descr="Pink tissue paper">
            <a:extLst>
              <a:ext uri="{FF2B5EF4-FFF2-40B4-BE49-F238E27FC236}">
                <a16:creationId xmlns:a16="http://schemas.microsoft.com/office/drawing/2014/main" id="{896A0174-2B7E-55DB-45D3-91C9B901E2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900" y="1066800"/>
            <a:ext cx="6172200" cy="491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3" name="Text Box 3">
            <a:extLst>
              <a:ext uri="{FF2B5EF4-FFF2-40B4-BE49-F238E27FC236}">
                <a16:creationId xmlns:a16="http://schemas.microsoft.com/office/drawing/2014/main" id="{8F6BD7E3-D923-0040-6607-EDB25BB578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5943600"/>
            <a:ext cx="3124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i="1"/>
              <a:t>(Program Continues)</a:t>
            </a:r>
          </a:p>
        </p:txBody>
      </p:sp>
    </p:spTree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346" name="Group 5">
            <a:extLst>
              <a:ext uri="{FF2B5EF4-FFF2-40B4-BE49-F238E27FC236}">
                <a16:creationId xmlns:a16="http://schemas.microsoft.com/office/drawing/2014/main" id="{FB1EE898-825A-0627-9CCF-B6402F8BFE82}"/>
              </a:ext>
            </a:extLst>
          </p:cNvPr>
          <p:cNvGrpSpPr>
            <a:grpSpLocks/>
          </p:cNvGrpSpPr>
          <p:nvPr/>
        </p:nvGrpSpPr>
        <p:grpSpPr bwMode="auto">
          <a:xfrm>
            <a:off x="1076325" y="1600200"/>
            <a:ext cx="6991350" cy="3870325"/>
            <a:chOff x="252" y="912"/>
            <a:chExt cx="5256" cy="2910"/>
          </a:xfrm>
        </p:grpSpPr>
        <p:pic>
          <p:nvPicPr>
            <p:cNvPr id="57347" name="Picture 3" descr="Pink tissue paper">
              <a:extLst>
                <a:ext uri="{FF2B5EF4-FFF2-40B4-BE49-F238E27FC236}">
                  <a16:creationId xmlns:a16="http://schemas.microsoft.com/office/drawing/2014/main" id="{F0213352-99D5-1B7B-0D6B-53C0EFB180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2" y="912"/>
              <a:ext cx="5256" cy="2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7348" name="Picture 4" descr="Pink tissue paper">
              <a:extLst>
                <a:ext uri="{FF2B5EF4-FFF2-40B4-BE49-F238E27FC236}">
                  <a16:creationId xmlns:a16="http://schemas.microsoft.com/office/drawing/2014/main" id="{4CD66B57-4422-5CF9-99F4-910991DDA2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2" y="3288"/>
              <a:ext cx="4770" cy="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>
            <a:extLst>
              <a:ext uri="{FF2B5EF4-FFF2-40B4-BE49-F238E27FC236}">
                <a16:creationId xmlns:a16="http://schemas.microsoft.com/office/drawing/2014/main" id="{AEF923A0-0219-86F0-C1EE-0740E2336D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/>
              <a:t>6.10</a:t>
            </a:r>
          </a:p>
        </p:txBody>
      </p:sp>
      <p:sp>
        <p:nvSpPr>
          <p:cNvPr id="58371" name="Subtitle 2">
            <a:extLst>
              <a:ext uri="{FF2B5EF4-FFF2-40B4-BE49-F238E27FC236}">
                <a16:creationId xmlns:a16="http://schemas.microsoft.com/office/drawing/2014/main" id="{CE5C852A-5134-4121-2DFC-527C1C0F3AD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/>
              <a:t>Local and Global Variables</a:t>
            </a:r>
          </a:p>
          <a:p>
            <a:endParaRPr lang="en-US" altLang="en-US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F2075168-5777-24B5-0F4B-37B0F7DF76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229600" cy="1143000"/>
          </a:xfrm>
        </p:spPr>
        <p:txBody>
          <a:bodyPr/>
          <a:lstStyle/>
          <a:p>
            <a:r>
              <a:rPr lang="en-US" altLang="en-US"/>
              <a:t>Local and Global Variables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4056CAE4-A98B-89CA-CE71-02E65A48925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946275"/>
            <a:ext cx="7999413" cy="3741738"/>
          </a:xfrm>
        </p:spPr>
        <p:txBody>
          <a:bodyPr/>
          <a:lstStyle/>
          <a:p>
            <a:r>
              <a:rPr lang="en-US" altLang="en-US" sz="2800"/>
              <a:t>Variables defined inside a function are </a:t>
            </a:r>
            <a:r>
              <a:rPr lang="en-US" altLang="en-US" sz="2800" i="1"/>
              <a:t>local </a:t>
            </a:r>
            <a:r>
              <a:rPr lang="en-US" altLang="en-US" sz="2800"/>
              <a:t>to that function. They are hidden from the statements in other functions, which normally cannot access them.</a:t>
            </a:r>
          </a:p>
          <a:p>
            <a:r>
              <a:rPr lang="en-US" altLang="en-US" sz="2800"/>
              <a:t>Because the variables defined in a function are hidden, other functions may have separate, distinct variables with the same name.</a:t>
            </a:r>
          </a:p>
          <a:p>
            <a:endParaRPr lang="en-US" altLang="en-US" sz="2800"/>
          </a:p>
        </p:txBody>
      </p:sp>
    </p:spTree>
  </p:cSld>
  <p:clrMapOvr>
    <a:masterClrMapping/>
  </p:clrMapOvr>
  <p:transition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418" name="Group 9">
            <a:extLst>
              <a:ext uri="{FF2B5EF4-FFF2-40B4-BE49-F238E27FC236}">
                <a16:creationId xmlns:a16="http://schemas.microsoft.com/office/drawing/2014/main" id="{3F187136-C254-CC9F-D8DC-ED3E1A21B158}"/>
              </a:ext>
            </a:extLst>
          </p:cNvPr>
          <p:cNvGrpSpPr>
            <a:grpSpLocks/>
          </p:cNvGrpSpPr>
          <p:nvPr/>
        </p:nvGrpSpPr>
        <p:grpSpPr bwMode="auto">
          <a:xfrm>
            <a:off x="2133600" y="990600"/>
            <a:ext cx="4876800" cy="4764088"/>
            <a:chOff x="192" y="192"/>
            <a:chExt cx="3984" cy="3892"/>
          </a:xfrm>
        </p:grpSpPr>
        <p:pic>
          <p:nvPicPr>
            <p:cNvPr id="60419" name="Picture 7" descr="Pink tissue paper">
              <a:extLst>
                <a:ext uri="{FF2B5EF4-FFF2-40B4-BE49-F238E27FC236}">
                  <a16:creationId xmlns:a16="http://schemas.microsoft.com/office/drawing/2014/main" id="{71F2A751-E73A-DFC6-4F3A-25076C212A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" y="192"/>
              <a:ext cx="3984" cy="38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0420" name="Picture 8" descr="Pink tissue paper">
              <a:extLst>
                <a:ext uri="{FF2B5EF4-FFF2-40B4-BE49-F238E27FC236}">
                  <a16:creationId xmlns:a16="http://schemas.microsoft.com/office/drawing/2014/main" id="{C201ED63-8AD2-CFA5-7619-9D5403388F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" y="192"/>
              <a:ext cx="1242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med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3">
            <a:extLst>
              <a:ext uri="{FF2B5EF4-FFF2-40B4-BE49-F238E27FC236}">
                <a16:creationId xmlns:a16="http://schemas.microsoft.com/office/drawing/2014/main" id="{736A5F54-1255-5A34-39E3-593ED91506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19263"/>
            <a:ext cx="6223000" cy="100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3" name="Picture 4" descr="0613sowc copy">
            <a:extLst>
              <a:ext uri="{FF2B5EF4-FFF2-40B4-BE49-F238E27FC236}">
                <a16:creationId xmlns:a16="http://schemas.microsoft.com/office/drawing/2014/main" id="{499932A3-A9E9-EA09-40BC-0FE85FB1E4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0" y="4267200"/>
            <a:ext cx="4064000" cy="194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4" name="Text Box 5">
            <a:extLst>
              <a:ext uri="{FF2B5EF4-FFF2-40B4-BE49-F238E27FC236}">
                <a16:creationId xmlns:a16="http://schemas.microsoft.com/office/drawing/2014/main" id="{C0DEF51D-D2B7-1FFD-A5B3-974C8690B8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895600"/>
            <a:ext cx="7175500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	When the program is executing in </a:t>
            </a:r>
            <a:r>
              <a:rPr lang="en-US" altLang="en-US">
                <a:latin typeface="Courier New" panose="02070309020205020404" pitchFamily="49" charset="0"/>
              </a:rPr>
              <a:t>main</a:t>
            </a:r>
            <a:r>
              <a:rPr lang="en-US" altLang="en-US"/>
              <a:t>, the </a:t>
            </a:r>
            <a:r>
              <a:rPr lang="en-US" altLang="en-US">
                <a:latin typeface="Courier New" panose="02070309020205020404" pitchFamily="49" charset="0"/>
              </a:rPr>
              <a:t>num</a:t>
            </a:r>
            <a:r>
              <a:rPr lang="en-US" altLang="en-US"/>
              <a:t> variable defined in </a:t>
            </a:r>
            <a:r>
              <a:rPr lang="en-US" altLang="en-US">
                <a:latin typeface="Courier New" panose="02070309020205020404" pitchFamily="49" charset="0"/>
              </a:rPr>
              <a:t>main</a:t>
            </a:r>
            <a:r>
              <a:rPr lang="en-US" altLang="en-US"/>
              <a:t> is visible. When </a:t>
            </a:r>
            <a:r>
              <a:rPr lang="en-US" altLang="en-US">
                <a:latin typeface="Courier New" panose="02070309020205020404" pitchFamily="49" charset="0"/>
              </a:rPr>
              <a:t>anotherFunction</a:t>
            </a:r>
            <a:r>
              <a:rPr lang="en-US" altLang="en-US"/>
              <a:t> is called, however, only variables defined inside it are visible, so the </a:t>
            </a:r>
            <a:r>
              <a:rPr lang="en-US" altLang="en-US">
                <a:latin typeface="Courier New" panose="02070309020205020404" pitchFamily="49" charset="0"/>
              </a:rPr>
              <a:t>num</a:t>
            </a:r>
            <a:r>
              <a:rPr lang="en-US" altLang="en-US"/>
              <a:t> variable in </a:t>
            </a:r>
            <a:r>
              <a:rPr lang="en-US" altLang="en-US">
                <a:latin typeface="Courier New" panose="02070309020205020404" pitchFamily="49" charset="0"/>
              </a:rPr>
              <a:t>main</a:t>
            </a:r>
            <a:r>
              <a:rPr lang="en-US" altLang="en-US"/>
              <a:t> is hidden.</a:t>
            </a:r>
          </a:p>
        </p:txBody>
      </p:sp>
    </p:spTree>
  </p:cSld>
  <p:clrMapOvr>
    <a:masterClrMapping/>
  </p:clrMapOvr>
  <p:transition spd="med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6F84F1A9-0B03-BFB1-5B74-962EE14619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Local Variable Lifetime</a:t>
            </a:r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F249D8AB-B59E-5412-5427-ED5580EC9E4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570038"/>
            <a:ext cx="8229600" cy="45259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/>
              <a:t>A function’s local variables exist only while the function is executing. This is known as the </a:t>
            </a:r>
            <a:r>
              <a:rPr lang="en-US" altLang="en-US" sz="2800" i="1"/>
              <a:t>lifetime </a:t>
            </a:r>
            <a:r>
              <a:rPr lang="en-US" altLang="en-US" sz="2800"/>
              <a:t>of a local variable.</a:t>
            </a:r>
            <a:br>
              <a:rPr lang="en-US" altLang="en-US" sz="2800"/>
            </a:br>
            <a:endParaRPr lang="en-US" altLang="en-US" sz="2800"/>
          </a:p>
          <a:p>
            <a:pPr>
              <a:lnSpc>
                <a:spcPct val="90000"/>
              </a:lnSpc>
            </a:pPr>
            <a:r>
              <a:rPr lang="en-US" altLang="en-US" sz="2800"/>
              <a:t>When the function begins, its local variables and its parameter variables are created in memory, and when the function ends, the local variables and parameter variables are destroyed.</a:t>
            </a:r>
            <a:br>
              <a:rPr lang="en-US" altLang="en-US" sz="2800"/>
            </a:br>
            <a:endParaRPr lang="en-US" altLang="en-US" sz="2800"/>
          </a:p>
          <a:p>
            <a:pPr>
              <a:lnSpc>
                <a:spcPct val="90000"/>
              </a:lnSpc>
            </a:pPr>
            <a:r>
              <a:rPr lang="en-US" altLang="en-US" sz="2800"/>
              <a:t>This means that any value stored in a local variable is lost between calls to the function in which the variable is declared.</a:t>
            </a:r>
          </a:p>
          <a:p>
            <a:pPr>
              <a:lnSpc>
                <a:spcPct val="90000"/>
              </a:lnSpc>
              <a:buFont typeface="Times" panose="02020603050405020304" pitchFamily="18" charset="0"/>
              <a:buNone/>
            </a:pPr>
            <a:endParaRPr lang="en-US" altLang="en-US" sz="2800"/>
          </a:p>
        </p:txBody>
      </p:sp>
    </p:spTree>
  </p:cSld>
  <p:clrMapOvr>
    <a:masterClrMapping/>
  </p:clrMapOvr>
  <p:transition spd="med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CF5FABC1-5056-2182-79EF-05ADE8D34E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Global Variables and                      Global Constants</a:t>
            </a:r>
          </a:p>
        </p:txBody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8A01D585-5255-F69E-910A-21707A48F3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/>
              <a:t>A global variable is any variable defined outside all the functions in a program. </a:t>
            </a:r>
            <a:br>
              <a:rPr lang="en-US" altLang="en-US" sz="2800"/>
            </a:br>
            <a:endParaRPr lang="en-US" altLang="en-US" sz="2800"/>
          </a:p>
          <a:p>
            <a:pPr>
              <a:lnSpc>
                <a:spcPct val="90000"/>
              </a:lnSpc>
            </a:pPr>
            <a:r>
              <a:rPr lang="en-US" altLang="en-US" sz="2800"/>
              <a:t>The scope of a global variable is the portion of the program from the variable definition to the end. </a:t>
            </a:r>
            <a:br>
              <a:rPr lang="en-US" altLang="en-US" sz="2800"/>
            </a:br>
            <a:endParaRPr lang="en-US" altLang="en-US" sz="2800"/>
          </a:p>
          <a:p>
            <a:pPr>
              <a:lnSpc>
                <a:spcPct val="90000"/>
              </a:lnSpc>
            </a:pPr>
            <a:r>
              <a:rPr lang="en-US" altLang="en-US" sz="2800"/>
              <a:t>This means that a global variable can be accessed by </a:t>
            </a:r>
            <a:r>
              <a:rPr lang="en-US" altLang="en-US" sz="2800" i="1"/>
              <a:t>all</a:t>
            </a:r>
            <a:r>
              <a:rPr lang="en-US" altLang="en-US" sz="2800"/>
              <a:t> functions that are defined after the global variable is defined.</a:t>
            </a:r>
          </a:p>
        </p:txBody>
      </p:sp>
    </p:spTree>
  </p:cSld>
  <p:clrMapOvr>
    <a:masterClrMapping/>
  </p:clrMapOvr>
  <p:transition spd="med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0611sowc copy">
            <a:extLst>
              <a:ext uri="{FF2B5EF4-FFF2-40B4-BE49-F238E27FC236}">
                <a16:creationId xmlns:a16="http://schemas.microsoft.com/office/drawing/2014/main" id="{BABBD061-30EF-56DB-417A-22C6D22585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930400"/>
            <a:ext cx="7315200" cy="248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3" name="Text Box 3">
            <a:extLst>
              <a:ext uri="{FF2B5EF4-FFF2-40B4-BE49-F238E27FC236}">
                <a16:creationId xmlns:a16="http://schemas.microsoft.com/office/drawing/2014/main" id="{7AA5EF64-A90D-CF90-620C-120678B23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4646613"/>
            <a:ext cx="8534400" cy="137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/>
              <a:t>The statement in line 17 calls the sum function, passing </a:t>
            </a:r>
            <a:r>
              <a:rPr lang="en-US" altLang="en-US" sz="2800">
                <a:latin typeface="Courier New" panose="02070309020205020404" pitchFamily="49" charset="0"/>
              </a:rPr>
              <a:t>value1</a:t>
            </a:r>
            <a:r>
              <a:rPr lang="en-US" altLang="en-US" sz="2800"/>
              <a:t> and </a:t>
            </a:r>
            <a:r>
              <a:rPr lang="en-US" altLang="en-US" sz="2800">
                <a:latin typeface="Courier New" panose="02070309020205020404" pitchFamily="49" charset="0"/>
              </a:rPr>
              <a:t>value2</a:t>
            </a:r>
            <a:r>
              <a:rPr lang="en-US" altLang="en-US" sz="2800"/>
              <a:t> as arguments.        The return value is assigned to the </a:t>
            </a:r>
            <a:r>
              <a:rPr lang="en-US" altLang="en-US" sz="2800">
                <a:latin typeface="Courier New" panose="02070309020205020404" pitchFamily="49" charset="0"/>
              </a:rPr>
              <a:t>total</a:t>
            </a:r>
            <a:r>
              <a:rPr lang="en-US" altLang="en-US" sz="2800"/>
              <a:t> variable.</a:t>
            </a:r>
          </a:p>
        </p:txBody>
      </p:sp>
    </p:spTree>
  </p:cSld>
  <p:clrMapOvr>
    <a:masterClrMapping/>
  </p:clrMapOvr>
  <p:transition spd="med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55A40B50-FFB0-4DB8-6F3D-2BAE814B7B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Global Variables and                      Global Constants</a:t>
            </a:r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C1F29A78-AA7B-8B15-92BA-6A2CCCE7E94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You should avoid using global variables because they make programs difficult to debug.</a:t>
            </a:r>
            <a:br>
              <a:rPr lang="en-US" altLang="en-US"/>
            </a:br>
            <a:endParaRPr lang="en-US" altLang="en-US"/>
          </a:p>
          <a:p>
            <a:r>
              <a:rPr lang="en-US" altLang="en-US"/>
              <a:t>Any global that you create should be </a:t>
            </a:r>
            <a:r>
              <a:rPr lang="en-US" altLang="en-US" i="1"/>
              <a:t>global constants</a:t>
            </a:r>
            <a:r>
              <a:rPr lang="en-US" altLang="en-US"/>
              <a:t>.</a:t>
            </a:r>
          </a:p>
        </p:txBody>
      </p:sp>
    </p:spTree>
  </p:cSld>
  <p:clrMapOvr>
    <a:masterClrMapping/>
  </p:clrMapOvr>
  <p:transition spd="med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538" name="Group 7">
            <a:extLst>
              <a:ext uri="{FF2B5EF4-FFF2-40B4-BE49-F238E27FC236}">
                <a16:creationId xmlns:a16="http://schemas.microsoft.com/office/drawing/2014/main" id="{3B13E2B9-A754-4D5F-0FB6-0DE9F304E407}"/>
              </a:ext>
            </a:extLst>
          </p:cNvPr>
          <p:cNvGrpSpPr>
            <a:grpSpLocks/>
          </p:cNvGrpSpPr>
          <p:nvPr/>
        </p:nvGrpSpPr>
        <p:grpSpPr bwMode="auto">
          <a:xfrm>
            <a:off x="381000" y="1447800"/>
            <a:ext cx="6629400" cy="4524375"/>
            <a:chOff x="240" y="912"/>
            <a:chExt cx="4176" cy="2850"/>
          </a:xfrm>
        </p:grpSpPr>
        <p:pic>
          <p:nvPicPr>
            <p:cNvPr id="65541" name="Picture 5" descr="Pink tissue paper">
              <a:extLst>
                <a:ext uri="{FF2B5EF4-FFF2-40B4-BE49-F238E27FC236}">
                  <a16:creationId xmlns:a16="http://schemas.microsoft.com/office/drawing/2014/main" id="{A1FEB07B-1B34-41CC-59EC-4D14C5CE16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" y="912"/>
              <a:ext cx="4176" cy="2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5542" name="Picture 6" descr="Pink tissue paper">
              <a:extLst>
                <a:ext uri="{FF2B5EF4-FFF2-40B4-BE49-F238E27FC236}">
                  <a16:creationId xmlns:a16="http://schemas.microsoft.com/office/drawing/2014/main" id="{D2DB8786-56EE-41C0-8836-7F3FCDEBF2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" y="936"/>
              <a:ext cx="1254" cy="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5539" name="Text Box 3">
            <a:extLst>
              <a:ext uri="{FF2B5EF4-FFF2-40B4-BE49-F238E27FC236}">
                <a16:creationId xmlns:a16="http://schemas.microsoft.com/office/drawing/2014/main" id="{36EF4AB2-1B45-24B6-2C4F-73825C6586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6150" y="1485900"/>
            <a:ext cx="4159250" cy="1562100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	</a:t>
            </a:r>
            <a:r>
              <a:rPr lang="en-US" altLang="en-US">
                <a:solidFill>
                  <a:srgbClr val="FF3300"/>
                </a:solidFill>
              </a:rPr>
              <a:t>Global constants defined for values that do not change throughout the program’s execution.</a:t>
            </a:r>
          </a:p>
        </p:txBody>
      </p:sp>
      <p:sp>
        <p:nvSpPr>
          <p:cNvPr id="65540" name="Line 4">
            <a:extLst>
              <a:ext uri="{FF2B5EF4-FFF2-40B4-BE49-F238E27FC236}">
                <a16:creationId xmlns:a16="http://schemas.microsoft.com/office/drawing/2014/main" id="{6F4D325B-A21C-AF9A-EBD2-AAF4033FD8F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629025" y="2286000"/>
            <a:ext cx="1127125" cy="8255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 spd="med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>
            <a:extLst>
              <a:ext uri="{FF2B5EF4-FFF2-40B4-BE49-F238E27FC236}">
                <a16:creationId xmlns:a16="http://schemas.microsoft.com/office/drawing/2014/main" id="{95D3CF93-3983-1062-AB47-EDB7424557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778125"/>
            <a:ext cx="4876800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3" name="Picture 3">
            <a:extLst>
              <a:ext uri="{FF2B5EF4-FFF2-40B4-BE49-F238E27FC236}">
                <a16:creationId xmlns:a16="http://schemas.microsoft.com/office/drawing/2014/main" id="{F226D028-32CD-39B1-2B0A-E8D44F711A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657600"/>
            <a:ext cx="4594225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4" name="Picture 4">
            <a:extLst>
              <a:ext uri="{FF2B5EF4-FFF2-40B4-BE49-F238E27FC236}">
                <a16:creationId xmlns:a16="http://schemas.microsoft.com/office/drawing/2014/main" id="{936FC484-0E51-7637-2B63-7E973FAE96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5181600"/>
            <a:ext cx="5715000" cy="114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5" name="Text Box 5">
            <a:extLst>
              <a:ext uri="{FF2B5EF4-FFF2-40B4-BE49-F238E27FC236}">
                <a16:creationId xmlns:a16="http://schemas.microsoft.com/office/drawing/2014/main" id="{6146A71E-27B2-AA06-5FF9-56A29B5FC6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1530350"/>
            <a:ext cx="5867400" cy="646113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solidFill>
                  <a:srgbClr val="FF0000"/>
                </a:solidFill>
              </a:rPr>
              <a:t>The constants are then used for those values throughout the program.</a:t>
            </a:r>
          </a:p>
        </p:txBody>
      </p:sp>
    </p:spTree>
  </p:cSld>
  <p:clrMapOvr>
    <a:masterClrMapping/>
  </p:clrMapOvr>
  <p:transition spd="med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F6D0802E-B22C-EF9C-CD2D-87846978A4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229600" cy="1143000"/>
          </a:xfrm>
        </p:spPr>
        <p:txBody>
          <a:bodyPr/>
          <a:lstStyle/>
          <a:p>
            <a:r>
              <a:rPr lang="en-US" altLang="en-US"/>
              <a:t>Initializing Local and Global Variables</a:t>
            </a:r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F4A395F2-6BCC-76FC-BC08-4445D502378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828800"/>
            <a:ext cx="8229600" cy="4525963"/>
          </a:xfrm>
        </p:spPr>
        <p:txBody>
          <a:bodyPr/>
          <a:lstStyle/>
          <a:p>
            <a:r>
              <a:rPr lang="en-US" altLang="en-US"/>
              <a:t>Local variables are not automatically initialized. They must be initialized by programmer.</a:t>
            </a:r>
            <a:br>
              <a:rPr lang="en-US" altLang="en-US"/>
            </a:br>
            <a:endParaRPr lang="en-US" altLang="en-US"/>
          </a:p>
          <a:p>
            <a:r>
              <a:rPr lang="en-US" altLang="en-US"/>
              <a:t>Global variables (not constants) are automatically initialized to </a:t>
            </a:r>
            <a:r>
              <a:rPr lang="en-US" altLang="en-US">
                <a:latin typeface="Courier New" panose="02070309020205020404" pitchFamily="49" charset="0"/>
              </a:rPr>
              <a:t>0</a:t>
            </a:r>
            <a:r>
              <a:rPr lang="en-US" altLang="en-US"/>
              <a:t> (numeric) or </a:t>
            </a:r>
            <a:r>
              <a:rPr lang="en-US" altLang="en-US">
                <a:latin typeface="Courier New" panose="02070309020205020404" pitchFamily="49" charset="0"/>
              </a:rPr>
              <a:t>NULL</a:t>
            </a:r>
            <a:r>
              <a:rPr lang="en-US" altLang="en-US"/>
              <a:t> (character) when the variable is defined.</a:t>
            </a:r>
            <a:endParaRPr lang="en-US" altLang="en-US" u="sng"/>
          </a:p>
        </p:txBody>
      </p:sp>
    </p:spTree>
  </p:cSld>
  <p:clrMapOvr>
    <a:masterClrMapping/>
  </p:clrMapOvr>
  <p:transition spd="med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>
            <a:extLst>
              <a:ext uri="{FF2B5EF4-FFF2-40B4-BE49-F238E27FC236}">
                <a16:creationId xmlns:a16="http://schemas.microsoft.com/office/drawing/2014/main" id="{05F21380-4B69-9DCF-4101-280B107F9D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/>
              <a:t>6.11</a:t>
            </a:r>
          </a:p>
        </p:txBody>
      </p:sp>
      <p:sp>
        <p:nvSpPr>
          <p:cNvPr id="68611" name="Subtitle 2">
            <a:extLst>
              <a:ext uri="{FF2B5EF4-FFF2-40B4-BE49-F238E27FC236}">
                <a16:creationId xmlns:a16="http://schemas.microsoft.com/office/drawing/2014/main" id="{16344AE2-FFB0-F454-3768-8D943D68D8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/>
              <a:t>Static Local Variables</a:t>
            </a:r>
          </a:p>
          <a:p>
            <a:endParaRPr lang="en-US" altLang="en-US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2DC3FD39-E43A-B3FC-F637-1B5A1F1108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Static Local Variables</a:t>
            </a:r>
          </a:p>
        </p:txBody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1C8DCAF1-5B4E-B797-8DD4-FF9169120F7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/>
              <a:t>Local variables only exist while the function is executing.  When the function terminates, the contents of local variables are lost.</a:t>
            </a:r>
            <a:br>
              <a:rPr lang="en-US" altLang="en-US" sz="2800"/>
            </a:br>
            <a:endParaRPr lang="en-US" altLang="en-US" sz="2800"/>
          </a:p>
          <a:p>
            <a:pPr>
              <a:lnSpc>
                <a:spcPct val="90000"/>
              </a:lnSpc>
            </a:pPr>
            <a:r>
              <a:rPr lang="en-US" altLang="en-US" sz="2800">
                <a:latin typeface="Courier New" panose="02070309020205020404" pitchFamily="49" charset="0"/>
              </a:rPr>
              <a:t>static</a:t>
            </a:r>
            <a:r>
              <a:rPr lang="en-US" altLang="en-US" sz="2800"/>
              <a:t> local variables retain their contents between function calls.</a:t>
            </a:r>
            <a:br>
              <a:rPr lang="en-US" altLang="en-US" sz="2800"/>
            </a:br>
            <a:endParaRPr lang="en-US" altLang="en-US" sz="2800"/>
          </a:p>
          <a:p>
            <a:pPr>
              <a:lnSpc>
                <a:spcPct val="90000"/>
              </a:lnSpc>
            </a:pPr>
            <a:r>
              <a:rPr lang="en-US" altLang="en-US" sz="2800">
                <a:latin typeface="Courier New" panose="02070309020205020404" pitchFamily="49" charset="0"/>
              </a:rPr>
              <a:t>static</a:t>
            </a:r>
            <a:r>
              <a:rPr lang="en-US" altLang="en-US" sz="2800"/>
              <a:t> local variables are defined and initialized only the first time the function is executed.  </a:t>
            </a:r>
            <a:r>
              <a:rPr lang="en-US" altLang="en-US" sz="2800">
                <a:latin typeface="Courier New" panose="02070309020205020404" pitchFamily="49" charset="0"/>
              </a:rPr>
              <a:t>0</a:t>
            </a:r>
            <a:r>
              <a:rPr lang="en-US" altLang="en-US" sz="2800"/>
              <a:t> is the default initialization value.</a:t>
            </a:r>
          </a:p>
        </p:txBody>
      </p:sp>
    </p:spTree>
  </p:cSld>
  <p:clrMapOvr>
    <a:masterClrMapping/>
  </p:clrMapOvr>
  <p:transition spd="med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658" name="Group 7">
            <a:extLst>
              <a:ext uri="{FF2B5EF4-FFF2-40B4-BE49-F238E27FC236}">
                <a16:creationId xmlns:a16="http://schemas.microsoft.com/office/drawing/2014/main" id="{D8246240-79A1-88ED-463D-E821D8147824}"/>
              </a:ext>
            </a:extLst>
          </p:cNvPr>
          <p:cNvGrpSpPr>
            <a:grpSpLocks/>
          </p:cNvGrpSpPr>
          <p:nvPr/>
        </p:nvGrpSpPr>
        <p:grpSpPr bwMode="auto">
          <a:xfrm>
            <a:off x="647700" y="1219200"/>
            <a:ext cx="7848600" cy="4237038"/>
            <a:chOff x="288" y="883"/>
            <a:chExt cx="4944" cy="2669"/>
          </a:xfrm>
        </p:grpSpPr>
        <p:pic>
          <p:nvPicPr>
            <p:cNvPr id="70660" name="Picture 2">
              <a:extLst>
                <a:ext uri="{FF2B5EF4-FFF2-40B4-BE49-F238E27FC236}">
                  <a16:creationId xmlns:a16="http://schemas.microsoft.com/office/drawing/2014/main" id="{9B3F4FB9-E70D-5619-01CC-F1B6FC5E69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897"/>
              <a:ext cx="4944" cy="2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0661" name="Picture 5" descr="Pink tissue paper">
              <a:extLst>
                <a:ext uri="{FF2B5EF4-FFF2-40B4-BE49-F238E27FC236}">
                  <a16:creationId xmlns:a16="http://schemas.microsoft.com/office/drawing/2014/main" id="{2F40B2FA-8AC1-74A1-DF84-A701EA6259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883"/>
              <a:ext cx="1536" cy="2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0659" name="Text Box 3">
            <a:extLst>
              <a:ext uri="{FF2B5EF4-FFF2-40B4-BE49-F238E27FC236}">
                <a16:creationId xmlns:a16="http://schemas.microsoft.com/office/drawing/2014/main" id="{7CEB5487-CCDD-3A17-C847-93BDE87FC7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9138" y="5881688"/>
            <a:ext cx="3124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i="1">
                <a:solidFill>
                  <a:srgbClr val="603A2F"/>
                </a:solidFill>
              </a:rPr>
              <a:t>(Program Continues)</a:t>
            </a:r>
          </a:p>
        </p:txBody>
      </p:sp>
    </p:spTree>
  </p:cSld>
  <p:clrMapOvr>
    <a:masterClrMapping/>
  </p:clrMapOvr>
  <p:transition spd="med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ext Box 3">
            <a:extLst>
              <a:ext uri="{FF2B5EF4-FFF2-40B4-BE49-F238E27FC236}">
                <a16:creationId xmlns:a16="http://schemas.microsoft.com/office/drawing/2014/main" id="{2DDC4C0D-3DFA-D6C1-6541-20F151B8D1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365750"/>
            <a:ext cx="8382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>
                <a:solidFill>
                  <a:srgbClr val="603A2F"/>
                </a:solidFill>
              </a:rPr>
              <a:t>In this program, each time </a:t>
            </a:r>
            <a:r>
              <a:rPr lang="en-US" altLang="en-US" sz="2000">
                <a:solidFill>
                  <a:srgbClr val="603A2F"/>
                </a:solidFill>
                <a:latin typeface="Courier New" panose="02070309020205020404" pitchFamily="49" charset="0"/>
              </a:rPr>
              <a:t>showLocal</a:t>
            </a:r>
            <a:r>
              <a:rPr lang="en-US" altLang="en-US" sz="2000">
                <a:solidFill>
                  <a:srgbClr val="603A2F"/>
                </a:solidFill>
              </a:rPr>
              <a:t> is called, the </a:t>
            </a:r>
            <a:r>
              <a:rPr lang="en-US" altLang="en-US" sz="2000">
                <a:solidFill>
                  <a:srgbClr val="603A2F"/>
                </a:solidFill>
                <a:latin typeface="Courier New" panose="02070309020205020404" pitchFamily="49" charset="0"/>
              </a:rPr>
              <a:t>localNum</a:t>
            </a:r>
            <a:r>
              <a:rPr lang="en-US" altLang="en-US" sz="2000">
                <a:solidFill>
                  <a:srgbClr val="603A2F"/>
                </a:solidFill>
              </a:rPr>
              <a:t> variable is re-created and initialized with the value 5.</a:t>
            </a:r>
          </a:p>
        </p:txBody>
      </p:sp>
      <p:grpSp>
        <p:nvGrpSpPr>
          <p:cNvPr id="71683" name="Group 5">
            <a:extLst>
              <a:ext uri="{FF2B5EF4-FFF2-40B4-BE49-F238E27FC236}">
                <a16:creationId xmlns:a16="http://schemas.microsoft.com/office/drawing/2014/main" id="{E6A78722-EF66-C64B-296C-FD7F0B9F8CE9}"/>
              </a:ext>
            </a:extLst>
          </p:cNvPr>
          <p:cNvGrpSpPr>
            <a:grpSpLocks/>
          </p:cNvGrpSpPr>
          <p:nvPr/>
        </p:nvGrpSpPr>
        <p:grpSpPr bwMode="auto">
          <a:xfrm>
            <a:off x="1562100" y="1600200"/>
            <a:ext cx="6019800" cy="3679825"/>
            <a:chOff x="192" y="432"/>
            <a:chExt cx="4656" cy="2846"/>
          </a:xfrm>
        </p:grpSpPr>
        <p:pic>
          <p:nvPicPr>
            <p:cNvPr id="71684" name="Picture 2">
              <a:extLst>
                <a:ext uri="{FF2B5EF4-FFF2-40B4-BE49-F238E27FC236}">
                  <a16:creationId xmlns:a16="http://schemas.microsoft.com/office/drawing/2014/main" id="{F9087E00-A95A-BC57-3865-9D1047F40E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" y="432"/>
              <a:ext cx="4656" cy="2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685" name="Picture 4" descr="Pink tissue paper">
              <a:extLst>
                <a:ext uri="{FF2B5EF4-FFF2-40B4-BE49-F238E27FC236}">
                  <a16:creationId xmlns:a16="http://schemas.microsoft.com/office/drawing/2014/main" id="{7B566AA2-8D70-BED5-2A1B-F652310CA4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" y="432"/>
              <a:ext cx="1248" cy="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med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BF5707C3-9434-DB7E-E1DD-24D0DAE23F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 Different Approach, Using a Static Variable</a:t>
            </a:r>
          </a:p>
        </p:txBody>
      </p:sp>
      <p:sp>
        <p:nvSpPr>
          <p:cNvPr id="72707" name="Text Box 4">
            <a:extLst>
              <a:ext uri="{FF2B5EF4-FFF2-40B4-BE49-F238E27FC236}">
                <a16:creationId xmlns:a16="http://schemas.microsoft.com/office/drawing/2014/main" id="{A64725DE-0519-5D30-6C93-146F1342D2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9138" y="5932488"/>
            <a:ext cx="3124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i="1">
                <a:solidFill>
                  <a:srgbClr val="603A2F"/>
                </a:solidFill>
              </a:rPr>
              <a:t>(Program Continues)</a:t>
            </a:r>
          </a:p>
        </p:txBody>
      </p:sp>
      <p:grpSp>
        <p:nvGrpSpPr>
          <p:cNvPr id="72708" name="Group 6">
            <a:extLst>
              <a:ext uri="{FF2B5EF4-FFF2-40B4-BE49-F238E27FC236}">
                <a16:creationId xmlns:a16="http://schemas.microsoft.com/office/drawing/2014/main" id="{B11D51A2-B9F2-F01E-345A-D2629A5C4467}"/>
              </a:ext>
            </a:extLst>
          </p:cNvPr>
          <p:cNvGrpSpPr>
            <a:grpSpLocks/>
          </p:cNvGrpSpPr>
          <p:nvPr/>
        </p:nvGrpSpPr>
        <p:grpSpPr bwMode="auto">
          <a:xfrm>
            <a:off x="762000" y="1905000"/>
            <a:ext cx="6753225" cy="3865563"/>
            <a:chOff x="192" y="1000"/>
            <a:chExt cx="4878" cy="2792"/>
          </a:xfrm>
        </p:grpSpPr>
        <p:pic>
          <p:nvPicPr>
            <p:cNvPr id="72709" name="Picture 3">
              <a:extLst>
                <a:ext uri="{FF2B5EF4-FFF2-40B4-BE49-F238E27FC236}">
                  <a16:creationId xmlns:a16="http://schemas.microsoft.com/office/drawing/2014/main" id="{06C7A918-5E46-D5AC-C367-6AC1941229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" y="1000"/>
              <a:ext cx="4878" cy="2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710" name="Picture 5" descr="Pink tissue paper">
              <a:extLst>
                <a:ext uri="{FF2B5EF4-FFF2-40B4-BE49-F238E27FC236}">
                  <a16:creationId xmlns:a16="http://schemas.microsoft.com/office/drawing/2014/main" id="{AA53A643-668B-2152-1C23-4D7F2A31F3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" y="1000"/>
              <a:ext cx="1488" cy="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med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730" name="Group 6">
            <a:extLst>
              <a:ext uri="{FF2B5EF4-FFF2-40B4-BE49-F238E27FC236}">
                <a16:creationId xmlns:a16="http://schemas.microsoft.com/office/drawing/2014/main" id="{232764E8-3739-F345-94AD-64DCC9D978EF}"/>
              </a:ext>
            </a:extLst>
          </p:cNvPr>
          <p:cNvGrpSpPr>
            <a:grpSpLocks/>
          </p:cNvGrpSpPr>
          <p:nvPr/>
        </p:nvGrpSpPr>
        <p:grpSpPr bwMode="auto">
          <a:xfrm>
            <a:off x="685800" y="1617663"/>
            <a:ext cx="6959600" cy="4478337"/>
            <a:chOff x="288" y="543"/>
            <a:chExt cx="4768" cy="3068"/>
          </a:xfrm>
        </p:grpSpPr>
        <p:pic>
          <p:nvPicPr>
            <p:cNvPr id="73731" name="Picture 2">
              <a:extLst>
                <a:ext uri="{FF2B5EF4-FFF2-40B4-BE49-F238E27FC236}">
                  <a16:creationId xmlns:a16="http://schemas.microsoft.com/office/drawing/2014/main" id="{B81F2E42-8766-A873-9857-8D15439C29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543"/>
              <a:ext cx="4768" cy="30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3732" name="Text Box 3">
              <a:extLst>
                <a:ext uri="{FF2B5EF4-FFF2-40B4-BE49-F238E27FC236}">
                  <a16:creationId xmlns:a16="http://schemas.microsoft.com/office/drawing/2014/main" id="{C5758E86-3244-105D-2AE1-C1971AC512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76" y="2852"/>
              <a:ext cx="3264" cy="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>
                  <a:solidFill>
                    <a:srgbClr val="FF0000"/>
                  </a:solidFill>
                  <a:latin typeface="Courier New" panose="02070309020205020404" pitchFamily="49" charset="0"/>
                </a:rPr>
                <a:t>statNum</a:t>
              </a:r>
              <a:r>
                <a:rPr lang="en-US" altLang="en-US" sz="2000">
                  <a:solidFill>
                    <a:srgbClr val="FF0000"/>
                  </a:solidFill>
                </a:rPr>
                <a:t> is automatically initialized   to 0. Notice that it retains its value between function calls</a:t>
              </a:r>
              <a:r>
                <a:rPr lang="en-US" altLang="en-US" sz="2000">
                  <a:solidFill>
                    <a:srgbClr val="FF6600"/>
                  </a:solidFill>
                </a:rPr>
                <a:t>.</a:t>
              </a:r>
            </a:p>
          </p:txBody>
        </p:sp>
        <p:sp>
          <p:nvSpPr>
            <p:cNvPr id="73733" name="Line 4">
              <a:extLst>
                <a:ext uri="{FF2B5EF4-FFF2-40B4-BE49-F238E27FC236}">
                  <a16:creationId xmlns:a16="http://schemas.microsoft.com/office/drawing/2014/main" id="{A21F2A0C-1A2A-056F-4ECF-0CC08315C71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48" y="2995"/>
              <a:ext cx="536" cy="1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pic>
          <p:nvPicPr>
            <p:cNvPr id="73734" name="Picture 5" descr="Pink tissue paper">
              <a:extLst>
                <a:ext uri="{FF2B5EF4-FFF2-40B4-BE49-F238E27FC236}">
                  <a16:creationId xmlns:a16="http://schemas.microsoft.com/office/drawing/2014/main" id="{EDE48BB2-5DF8-4964-D04C-4A3ED55E19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543"/>
              <a:ext cx="1248" cy="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med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ext Box 2">
            <a:extLst>
              <a:ext uri="{FF2B5EF4-FFF2-40B4-BE49-F238E27FC236}">
                <a16:creationId xmlns:a16="http://schemas.microsoft.com/office/drawing/2014/main" id="{10CC487B-FDC3-6090-1928-BBA885F091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04800"/>
            <a:ext cx="83058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600">
                <a:solidFill>
                  <a:srgbClr val="603A2F"/>
                </a:solidFill>
              </a:rPr>
              <a:t>If you do initialize a local static variable, the initialization only happens once. See Program 6-23.</a:t>
            </a:r>
          </a:p>
        </p:txBody>
      </p:sp>
      <p:pic>
        <p:nvPicPr>
          <p:cNvPr id="74755" name="Picture 4" descr="Pink tissue paper">
            <a:extLst>
              <a:ext uri="{FF2B5EF4-FFF2-40B4-BE49-F238E27FC236}">
                <a16:creationId xmlns:a16="http://schemas.microsoft.com/office/drawing/2014/main" id="{6B7AAF37-93FD-F8C2-A837-B793E88AFD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76400"/>
            <a:ext cx="7239000" cy="432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>
            <a:extLst>
              <a:ext uri="{FF2B5EF4-FFF2-40B4-BE49-F238E27FC236}">
                <a16:creationId xmlns:a16="http://schemas.microsoft.com/office/drawing/2014/main" id="{764C4382-544A-3417-5AE7-743168D0151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/>
              <a:t>6.12</a:t>
            </a:r>
          </a:p>
        </p:txBody>
      </p:sp>
      <p:sp>
        <p:nvSpPr>
          <p:cNvPr id="75779" name="Subtitle 2">
            <a:extLst>
              <a:ext uri="{FF2B5EF4-FFF2-40B4-BE49-F238E27FC236}">
                <a16:creationId xmlns:a16="http://schemas.microsoft.com/office/drawing/2014/main" id="{36B73A13-F375-E583-3AA9-99DA5E98A17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/>
              <a:t>Default Arguments</a:t>
            </a:r>
          </a:p>
          <a:p>
            <a:endParaRPr lang="en-US" altLang="en-US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37CC6549-D807-20AD-E94C-2CBD5957BF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Default Arguments</a:t>
            </a:r>
          </a:p>
        </p:txBody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7975739E-8135-184C-07A6-A7A8A9C000F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668463"/>
            <a:ext cx="8305800" cy="4019550"/>
          </a:xfrm>
        </p:spPr>
        <p:txBody>
          <a:bodyPr/>
          <a:lstStyle/>
          <a:p>
            <a:pPr>
              <a:lnSpc>
                <a:spcPct val="90000"/>
              </a:lnSpc>
              <a:buFont typeface="Times" panose="02020603050405020304" pitchFamily="18" charset="0"/>
              <a:buNone/>
            </a:pPr>
            <a:r>
              <a:rPr lang="en-US" altLang="en-US" sz="2800"/>
              <a:t>	A </a:t>
            </a:r>
            <a:r>
              <a:rPr lang="en-US" altLang="en-US" sz="2800" u="sng"/>
              <a:t>Default argument</a:t>
            </a:r>
            <a:r>
              <a:rPr lang="en-US" altLang="en-US" sz="2800"/>
              <a:t>  is an argument that is passed automatically to a parameter if the argument is missing on the function call.</a:t>
            </a:r>
            <a:br>
              <a:rPr lang="en-US" altLang="en-US" sz="2800"/>
            </a:br>
            <a:endParaRPr lang="en-US" altLang="en-US" sz="2800"/>
          </a:p>
          <a:p>
            <a:pPr>
              <a:lnSpc>
                <a:spcPct val="90000"/>
              </a:lnSpc>
            </a:pPr>
            <a:r>
              <a:rPr lang="en-US" altLang="en-US" sz="2800"/>
              <a:t>Must be a constant declared in prototype:</a:t>
            </a:r>
          </a:p>
          <a:p>
            <a:pPr lvl="1">
              <a:lnSpc>
                <a:spcPct val="90000"/>
              </a:lnSpc>
              <a:buClr>
                <a:srgbClr val="3333CC"/>
              </a:buClr>
              <a:buFontTx/>
              <a:buNone/>
            </a:pPr>
            <a:r>
              <a:rPr lang="en-US" altLang="en-US" sz="2400"/>
              <a:t>	</a:t>
            </a:r>
            <a:r>
              <a:rPr lang="en-US" altLang="en-US" sz="2400">
                <a:latin typeface="Courier New" panose="02070309020205020404" pitchFamily="49" charset="0"/>
              </a:rPr>
              <a:t>void evenOrOdd(int = 0);</a:t>
            </a:r>
            <a:endParaRPr lang="en-US" altLang="en-US" sz="2400"/>
          </a:p>
          <a:p>
            <a:pPr>
              <a:lnSpc>
                <a:spcPct val="90000"/>
              </a:lnSpc>
            </a:pPr>
            <a:r>
              <a:rPr lang="en-US" altLang="en-US" sz="2800"/>
              <a:t>Can be declared in header if no prototype</a:t>
            </a:r>
            <a:br>
              <a:rPr lang="en-US" altLang="en-US" sz="2800"/>
            </a:br>
            <a:endParaRPr lang="en-US" altLang="en-US" sz="2800"/>
          </a:p>
          <a:p>
            <a:pPr>
              <a:lnSpc>
                <a:spcPct val="90000"/>
              </a:lnSpc>
            </a:pPr>
            <a:r>
              <a:rPr lang="en-US" altLang="en-US" sz="2800"/>
              <a:t>Multi-parameter functions may have default arguments for some or all of them:</a:t>
            </a:r>
          </a:p>
          <a:p>
            <a:pPr lvl="1">
              <a:lnSpc>
                <a:spcPct val="90000"/>
              </a:lnSpc>
              <a:buClr>
                <a:srgbClr val="3333CC"/>
              </a:buClr>
              <a:buFontTx/>
              <a:buNone/>
            </a:pPr>
            <a:r>
              <a:rPr lang="en-US" altLang="en-US" sz="2400"/>
              <a:t>	</a:t>
            </a:r>
            <a:r>
              <a:rPr lang="en-US" altLang="en-US" sz="2400">
                <a:latin typeface="Courier New" panose="02070309020205020404" pitchFamily="49" charset="0"/>
              </a:rPr>
              <a:t>int getSum(int, int=0, int=0);</a:t>
            </a:r>
            <a:endParaRPr lang="en-US" altLang="en-US" sz="2400"/>
          </a:p>
        </p:txBody>
      </p:sp>
      <p:sp>
        <p:nvSpPr>
          <p:cNvPr id="76804" name="Slide Number Placeholder 3">
            <a:extLst>
              <a:ext uri="{FF2B5EF4-FFF2-40B4-BE49-F238E27FC236}">
                <a16:creationId xmlns:a16="http://schemas.microsoft.com/office/drawing/2014/main" id="{171F1AB0-D56E-26A3-CFE7-4D18C9A4A9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6-</a:t>
            </a:r>
            <a:fld id="{2BFBB135-4DFB-43C9-92AE-5ACEBF1865F9}" type="slidenum">
              <a:rPr lang="en-US" altLang="en-US"/>
              <a:pPr eaLnBrk="1" hangingPunct="1"/>
              <a:t>73</a:t>
            </a:fld>
            <a:endParaRPr lang="en-US" altLang="en-US"/>
          </a:p>
        </p:txBody>
      </p:sp>
    </p:spTree>
  </p:cSld>
  <p:clrMapOvr>
    <a:masterClrMapping/>
  </p:clrMapOvr>
  <p:transition spd="med"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826" name="Group 8">
            <a:extLst>
              <a:ext uri="{FF2B5EF4-FFF2-40B4-BE49-F238E27FC236}">
                <a16:creationId xmlns:a16="http://schemas.microsoft.com/office/drawing/2014/main" id="{831149C1-C20A-3931-7E99-9F00D043C3D2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1493838"/>
            <a:ext cx="7851775" cy="4754562"/>
            <a:chOff x="478" y="624"/>
            <a:chExt cx="4946" cy="2995"/>
          </a:xfrm>
        </p:grpSpPr>
        <p:pic>
          <p:nvPicPr>
            <p:cNvPr id="77828" name="Picture 2">
              <a:extLst>
                <a:ext uri="{FF2B5EF4-FFF2-40B4-BE49-F238E27FC236}">
                  <a16:creationId xmlns:a16="http://schemas.microsoft.com/office/drawing/2014/main" id="{BFD9E25E-DCE0-D11C-88E4-1B11FCD31A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" y="1008"/>
              <a:ext cx="4946" cy="26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7829" name="Text Box 3">
              <a:extLst>
                <a:ext uri="{FF2B5EF4-FFF2-40B4-BE49-F238E27FC236}">
                  <a16:creationId xmlns:a16="http://schemas.microsoft.com/office/drawing/2014/main" id="{2881D2C3-384B-6CAA-F0F8-4B1A5A2449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00" y="624"/>
              <a:ext cx="39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>
                  <a:solidFill>
                    <a:srgbClr val="FF3300"/>
                  </a:solidFill>
                </a:rPr>
                <a:t>Default arguments specified in the prototype</a:t>
              </a:r>
            </a:p>
          </p:txBody>
        </p:sp>
        <p:sp>
          <p:nvSpPr>
            <p:cNvPr id="77830" name="Line 4">
              <a:extLst>
                <a:ext uri="{FF2B5EF4-FFF2-40B4-BE49-F238E27FC236}">
                  <a16:creationId xmlns:a16="http://schemas.microsoft.com/office/drawing/2014/main" id="{9EC50D46-27BB-AAB3-8C7D-DD3A4F9036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88" y="912"/>
              <a:ext cx="671" cy="1121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77831" name="Line 5">
              <a:extLst>
                <a:ext uri="{FF2B5EF4-FFF2-40B4-BE49-F238E27FC236}">
                  <a16:creationId xmlns:a16="http://schemas.microsoft.com/office/drawing/2014/main" id="{870BB9DF-61B5-BA25-673F-3F42C2C6D3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59" y="912"/>
              <a:ext cx="1" cy="1121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pic>
          <p:nvPicPr>
            <p:cNvPr id="77832" name="Picture 7" descr="Pink tissue paper">
              <a:extLst>
                <a:ext uri="{FF2B5EF4-FFF2-40B4-BE49-F238E27FC236}">
                  <a16:creationId xmlns:a16="http://schemas.microsoft.com/office/drawing/2014/main" id="{C3B53EBD-F0FD-0E3A-45FB-6EAFF3F681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" y="1008"/>
              <a:ext cx="1116" cy="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7827" name="Text Box 6">
            <a:extLst>
              <a:ext uri="{FF2B5EF4-FFF2-40B4-BE49-F238E27FC236}">
                <a16:creationId xmlns:a16="http://schemas.microsoft.com/office/drawing/2014/main" id="{27EF44CF-FBC8-A69D-B81B-42373D7C8B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9600" y="5789613"/>
            <a:ext cx="314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i="1">
                <a:solidFill>
                  <a:srgbClr val="603A2F"/>
                </a:solidFill>
              </a:rPr>
              <a:t>(Program Continues)</a:t>
            </a:r>
          </a:p>
        </p:txBody>
      </p:sp>
    </p:spTree>
  </p:cSld>
  <p:clrMapOvr>
    <a:masterClrMapping/>
  </p:clrMapOvr>
  <p:transition spd="med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>
            <a:extLst>
              <a:ext uri="{FF2B5EF4-FFF2-40B4-BE49-F238E27FC236}">
                <a16:creationId xmlns:a16="http://schemas.microsoft.com/office/drawing/2014/main" id="{43C1CA77-CEBD-617D-5FA4-038DF06C95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73225"/>
            <a:ext cx="5562600" cy="451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1" name="Text Box 3">
            <a:extLst>
              <a:ext uri="{FF2B5EF4-FFF2-40B4-BE49-F238E27FC236}">
                <a16:creationId xmlns:a16="http://schemas.microsoft.com/office/drawing/2014/main" id="{0E0860B4-B011-CC35-5C57-DAB8328A43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49250"/>
            <a:ext cx="70866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600">
                <a:solidFill>
                  <a:srgbClr val="603A2F"/>
                </a:solidFill>
              </a:rPr>
              <a:t>Program 6-23</a:t>
            </a:r>
            <a:r>
              <a:rPr lang="en-US" altLang="en-US" sz="3600" i="1">
                <a:solidFill>
                  <a:srgbClr val="603A2F"/>
                </a:solidFill>
              </a:rPr>
              <a:t> (Continued)</a:t>
            </a:r>
            <a:endParaRPr lang="en-US" altLang="en-US" i="1">
              <a:solidFill>
                <a:srgbClr val="603A2F"/>
              </a:solidFill>
            </a:endParaRPr>
          </a:p>
        </p:txBody>
      </p:sp>
    </p:spTree>
  </p:cSld>
  <p:clrMapOvr>
    <a:masterClrMapping/>
  </p:clrMapOvr>
  <p:transition spd="med"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FD07373F-067C-E67F-3428-0651D2EB9F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Default Arguments</a:t>
            </a:r>
          </a:p>
        </p:txBody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843C9475-AB78-DCFB-7B0A-F3FDF01DCFD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676400"/>
            <a:ext cx="8534400" cy="4572000"/>
          </a:xfrm>
        </p:spPr>
        <p:txBody>
          <a:bodyPr/>
          <a:lstStyle/>
          <a:p>
            <a:pPr>
              <a:lnSpc>
                <a:spcPct val="85000"/>
              </a:lnSpc>
            </a:pPr>
            <a:r>
              <a:rPr lang="en-US" altLang="en-US"/>
              <a:t>If not all parameters to a function have default values, the defaultless ones are declared first in the parameter list:</a:t>
            </a:r>
          </a:p>
          <a:p>
            <a:pPr lvl="1">
              <a:lnSpc>
                <a:spcPct val="85000"/>
              </a:lnSpc>
              <a:buClr>
                <a:srgbClr val="3333CC"/>
              </a:buClr>
              <a:buFontTx/>
              <a:buNone/>
            </a:pPr>
            <a:r>
              <a:rPr lang="en-US" altLang="en-US">
                <a:latin typeface="Courier New" panose="02070309020205020404" pitchFamily="49" charset="0"/>
              </a:rPr>
              <a:t>int getSum(int, int=0, int=0);// OK</a:t>
            </a:r>
          </a:p>
          <a:p>
            <a:pPr lvl="1">
              <a:lnSpc>
                <a:spcPct val="85000"/>
              </a:lnSpc>
              <a:buClr>
                <a:srgbClr val="3333CC"/>
              </a:buClr>
              <a:buFontTx/>
              <a:buNone/>
            </a:pPr>
            <a:r>
              <a:rPr lang="en-US" altLang="en-US">
                <a:latin typeface="Courier New" panose="02070309020205020404" pitchFamily="49" charset="0"/>
              </a:rPr>
              <a:t>int getSum(int, int=0, int);  // NO</a:t>
            </a:r>
            <a:endParaRPr lang="en-US" altLang="en-US"/>
          </a:p>
          <a:p>
            <a:pPr>
              <a:lnSpc>
                <a:spcPct val="85000"/>
              </a:lnSpc>
              <a:spcBef>
                <a:spcPct val="30000"/>
              </a:spcBef>
            </a:pPr>
            <a:r>
              <a:rPr lang="en-US" altLang="en-US"/>
              <a:t>When an argument is omitted from a function call, all arguments after it must also be omitted:</a:t>
            </a:r>
          </a:p>
          <a:p>
            <a:pPr lvl="1">
              <a:lnSpc>
                <a:spcPct val="85000"/>
              </a:lnSpc>
              <a:buClr>
                <a:srgbClr val="3333CC"/>
              </a:buClr>
              <a:buFontTx/>
              <a:buNone/>
            </a:pPr>
            <a:r>
              <a:rPr lang="en-US" altLang="en-US"/>
              <a:t>	</a:t>
            </a:r>
            <a:r>
              <a:rPr lang="en-US" altLang="en-US">
                <a:latin typeface="Courier New" panose="02070309020205020404" pitchFamily="49" charset="0"/>
              </a:rPr>
              <a:t>sum = getSum(num1, num2);    // OK</a:t>
            </a:r>
          </a:p>
          <a:p>
            <a:pPr lvl="1">
              <a:lnSpc>
                <a:spcPct val="85000"/>
              </a:lnSpc>
              <a:buClr>
                <a:srgbClr val="3333CC"/>
              </a:buClr>
              <a:buFontTx/>
              <a:buNone/>
            </a:pPr>
            <a:r>
              <a:rPr lang="en-US" altLang="en-US">
                <a:latin typeface="Courier New" panose="02070309020205020404" pitchFamily="49" charset="0"/>
              </a:rPr>
              <a:t>	sum = getSum(num1, , num3);  // NO</a:t>
            </a:r>
          </a:p>
        </p:txBody>
      </p:sp>
    </p:spTree>
  </p:cSld>
  <p:clrMapOvr>
    <a:masterClrMapping/>
  </p:clrMapOvr>
  <p:transition spd="med"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>
            <a:extLst>
              <a:ext uri="{FF2B5EF4-FFF2-40B4-BE49-F238E27FC236}">
                <a16:creationId xmlns:a16="http://schemas.microsoft.com/office/drawing/2014/main" id="{A705EF4C-236D-64F3-B6C5-DFB36BD0CA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/>
              <a:t>6.13</a:t>
            </a:r>
          </a:p>
        </p:txBody>
      </p:sp>
      <p:sp>
        <p:nvSpPr>
          <p:cNvPr id="80899" name="Subtitle 2">
            <a:extLst>
              <a:ext uri="{FF2B5EF4-FFF2-40B4-BE49-F238E27FC236}">
                <a16:creationId xmlns:a16="http://schemas.microsoft.com/office/drawing/2014/main" id="{28931B7D-14B5-3B59-E331-ABAEACBCAB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/>
              <a:t>Using Reference Variables as Parameters</a:t>
            </a:r>
          </a:p>
          <a:p>
            <a:endParaRPr lang="en-US" altLang="en-US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F42619E2-FEED-0237-E8F0-838CC9CB7F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Using Reference Variables as Parameters</a:t>
            </a:r>
          </a:p>
        </p:txBody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4A480D03-4549-F292-639B-AE4CD8AF6B0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806575"/>
            <a:ext cx="8153400" cy="3741738"/>
          </a:xfrm>
        </p:spPr>
        <p:txBody>
          <a:bodyPr/>
          <a:lstStyle/>
          <a:p>
            <a:r>
              <a:rPr lang="en-US" altLang="en-US"/>
              <a:t>A mechanism that allows a function to work with the original argument from the function call, not a copy of the argument</a:t>
            </a:r>
          </a:p>
          <a:p>
            <a:r>
              <a:rPr lang="en-US" altLang="en-US"/>
              <a:t>Allows the function to modify values stored in the calling environment</a:t>
            </a:r>
          </a:p>
          <a:p>
            <a:r>
              <a:rPr lang="en-US" altLang="en-US"/>
              <a:t>Provides a way for the function to ‘return’ more than one value</a:t>
            </a:r>
          </a:p>
        </p:txBody>
      </p:sp>
    </p:spTree>
  </p:cSld>
  <p:clrMapOvr>
    <a:masterClrMapping/>
  </p:clrMapOvr>
  <p:transition spd="med"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D25B0E11-CBD4-3AD9-ED54-1101D5BCA8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Passing by Reference</a:t>
            </a:r>
          </a:p>
        </p:txBody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59A2AB58-95F8-0908-BC33-DDCCCC055CF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A </a:t>
            </a:r>
            <a:r>
              <a:rPr lang="en-US" altLang="en-US" u="sng"/>
              <a:t>reference variable</a:t>
            </a:r>
            <a:r>
              <a:rPr lang="en-US" altLang="en-US"/>
              <a:t> is an alias for another variable</a:t>
            </a:r>
          </a:p>
          <a:p>
            <a:pPr>
              <a:lnSpc>
                <a:spcPct val="90000"/>
              </a:lnSpc>
            </a:pPr>
            <a:r>
              <a:rPr lang="en-US" altLang="en-US"/>
              <a:t>Defined with an ampersand (</a:t>
            </a:r>
            <a:r>
              <a:rPr lang="en-US" altLang="en-US">
                <a:latin typeface="Courier New" panose="02070309020205020404" pitchFamily="49" charset="0"/>
              </a:rPr>
              <a:t>&amp;</a:t>
            </a:r>
            <a:r>
              <a:rPr lang="en-US" altLang="en-US"/>
              <a:t>)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/>
              <a:t>	</a:t>
            </a:r>
            <a:r>
              <a:rPr lang="en-US" altLang="en-US">
                <a:latin typeface="Courier New" panose="02070309020205020404" pitchFamily="49" charset="0"/>
              </a:rPr>
              <a:t>void getDimensions(int&amp;, int&amp;);</a:t>
            </a:r>
            <a:endParaRPr lang="en-US" altLang="en-US"/>
          </a:p>
          <a:p>
            <a:pPr>
              <a:lnSpc>
                <a:spcPct val="90000"/>
              </a:lnSpc>
            </a:pPr>
            <a:r>
              <a:rPr lang="en-US" altLang="en-US"/>
              <a:t>Changes to a reference variable are made to the variable it refers to</a:t>
            </a:r>
          </a:p>
          <a:p>
            <a:pPr>
              <a:lnSpc>
                <a:spcPct val="90000"/>
              </a:lnSpc>
            </a:pPr>
            <a:r>
              <a:rPr lang="en-US" altLang="en-US"/>
              <a:t>Use reference variables to implement passing parameters </a:t>
            </a:r>
            <a:r>
              <a:rPr lang="en-US" altLang="en-US" i="1"/>
              <a:t>by reference</a:t>
            </a:r>
          </a:p>
        </p:txBody>
      </p:sp>
    </p:spTree>
  </p:cSld>
  <p:clrMapOvr>
    <a:masterClrMapping/>
  </p:clrMapOvr>
  <p:transition spd="med"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970" name="Group 11">
            <a:extLst>
              <a:ext uri="{FF2B5EF4-FFF2-40B4-BE49-F238E27FC236}">
                <a16:creationId xmlns:a16="http://schemas.microsoft.com/office/drawing/2014/main" id="{B9751808-B50C-740F-A734-0985D2253B59}"/>
              </a:ext>
            </a:extLst>
          </p:cNvPr>
          <p:cNvGrpSpPr>
            <a:grpSpLocks/>
          </p:cNvGrpSpPr>
          <p:nvPr/>
        </p:nvGrpSpPr>
        <p:grpSpPr bwMode="auto">
          <a:xfrm>
            <a:off x="762000" y="1447800"/>
            <a:ext cx="7772400" cy="4800600"/>
            <a:chOff x="480" y="912"/>
            <a:chExt cx="4896" cy="3024"/>
          </a:xfrm>
        </p:grpSpPr>
        <p:pic>
          <p:nvPicPr>
            <p:cNvPr id="83972" name="Picture 2">
              <a:extLst>
                <a:ext uri="{FF2B5EF4-FFF2-40B4-BE49-F238E27FC236}">
                  <a16:creationId xmlns:a16="http://schemas.microsoft.com/office/drawing/2014/main" id="{A68AC6AF-7FAF-0079-5C99-3499DDBF10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" y="1038"/>
              <a:ext cx="4560" cy="28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3973" name="Text Box 3">
              <a:extLst>
                <a:ext uri="{FF2B5EF4-FFF2-40B4-BE49-F238E27FC236}">
                  <a16:creationId xmlns:a16="http://schemas.microsoft.com/office/drawing/2014/main" id="{687C4965-7704-CF50-1835-6DDE47E92D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34" y="912"/>
              <a:ext cx="3442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>
                  <a:solidFill>
                    <a:srgbClr val="FF3300"/>
                  </a:solidFill>
                </a:rPr>
                <a:t>The &amp; here in the prototype indicates that the parameter is a reference variable.</a:t>
              </a:r>
            </a:p>
          </p:txBody>
        </p:sp>
        <p:sp>
          <p:nvSpPr>
            <p:cNvPr id="83974" name="Line 4">
              <a:extLst>
                <a:ext uri="{FF2B5EF4-FFF2-40B4-BE49-F238E27FC236}">
                  <a16:creationId xmlns:a16="http://schemas.microsoft.com/office/drawing/2014/main" id="{26B75ABF-C12D-FBC1-20D8-BADBBBC3F2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56" y="1354"/>
              <a:ext cx="288" cy="806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83975" name="Text Box 5">
              <a:extLst>
                <a:ext uri="{FF2B5EF4-FFF2-40B4-BE49-F238E27FC236}">
                  <a16:creationId xmlns:a16="http://schemas.microsoft.com/office/drawing/2014/main" id="{683B859E-2D64-40D2-7137-9C43511FF4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44" y="2429"/>
              <a:ext cx="2508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>
                  <a:solidFill>
                    <a:srgbClr val="FF3300"/>
                  </a:solidFill>
                </a:rPr>
                <a:t>Here we are passing value by reference.</a:t>
              </a:r>
            </a:p>
          </p:txBody>
        </p:sp>
        <p:sp>
          <p:nvSpPr>
            <p:cNvPr id="83976" name="Line 6">
              <a:extLst>
                <a:ext uri="{FF2B5EF4-FFF2-40B4-BE49-F238E27FC236}">
                  <a16:creationId xmlns:a16="http://schemas.microsoft.com/office/drawing/2014/main" id="{174C7B63-6697-2618-2ED5-5B0DC22D54A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010" y="2688"/>
              <a:ext cx="534" cy="568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pic>
          <p:nvPicPr>
            <p:cNvPr id="83977" name="Picture 8" descr="Pink tissue paper">
              <a:extLst>
                <a:ext uri="{FF2B5EF4-FFF2-40B4-BE49-F238E27FC236}">
                  <a16:creationId xmlns:a16="http://schemas.microsoft.com/office/drawing/2014/main" id="{12C7A31E-F93C-E4D4-3F84-E979D0E66C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" y="1038"/>
              <a:ext cx="1344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3971" name="Text Box 7">
            <a:extLst>
              <a:ext uri="{FF2B5EF4-FFF2-40B4-BE49-F238E27FC236}">
                <a16:creationId xmlns:a16="http://schemas.microsoft.com/office/drawing/2014/main" id="{6792B35F-9152-C218-8D67-CF0A337204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4375" y="5943600"/>
            <a:ext cx="30448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i="1">
                <a:solidFill>
                  <a:srgbClr val="603A2F"/>
                </a:solidFill>
              </a:rPr>
              <a:t>(Program Continues)</a:t>
            </a:r>
          </a:p>
        </p:txBody>
      </p:sp>
    </p:spTree>
  </p:cSld>
  <p:clrMapOvr>
    <a:masterClrMapping/>
  </p:clrMapOvr>
  <p:transition spd="med"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>
            <a:extLst>
              <a:ext uri="{FF2B5EF4-FFF2-40B4-BE49-F238E27FC236}">
                <a16:creationId xmlns:a16="http://schemas.microsoft.com/office/drawing/2014/main" id="{472325FA-E9DC-24DB-4FFB-92945E8B90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667000"/>
            <a:ext cx="7239000" cy="340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995" name="Text Box 3">
            <a:extLst>
              <a:ext uri="{FF2B5EF4-FFF2-40B4-BE49-F238E27FC236}">
                <a16:creationId xmlns:a16="http://schemas.microsoft.com/office/drawing/2014/main" id="{515D2AEA-9338-F14C-DD2A-D8E7F11DF8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1524000"/>
            <a:ext cx="7315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>
                <a:solidFill>
                  <a:srgbClr val="FF3300"/>
                </a:solidFill>
              </a:rPr>
              <a:t>The &amp; also appears here in the function header.</a:t>
            </a:r>
          </a:p>
        </p:txBody>
      </p:sp>
      <p:sp>
        <p:nvSpPr>
          <p:cNvPr id="84996" name="Line 4">
            <a:extLst>
              <a:ext uri="{FF2B5EF4-FFF2-40B4-BE49-F238E27FC236}">
                <a16:creationId xmlns:a16="http://schemas.microsoft.com/office/drawing/2014/main" id="{E2579388-9FF9-EF94-33EB-616F111345CD}"/>
              </a:ext>
            </a:extLst>
          </p:cNvPr>
          <p:cNvSpPr>
            <a:spLocks noChangeShapeType="1"/>
          </p:cNvSpPr>
          <p:nvPr/>
        </p:nvSpPr>
        <p:spPr bwMode="auto">
          <a:xfrm>
            <a:off x="2844800" y="2057400"/>
            <a:ext cx="889000" cy="19177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84997" name="Text Box 5">
            <a:extLst>
              <a:ext uri="{FF2B5EF4-FFF2-40B4-BE49-F238E27FC236}">
                <a16:creationId xmlns:a16="http://schemas.microsoft.com/office/drawing/2014/main" id="{BE3082C5-8EE5-318D-6AEF-6407448557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25450"/>
            <a:ext cx="70866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600">
                <a:solidFill>
                  <a:srgbClr val="603A2F"/>
                </a:solidFill>
              </a:rPr>
              <a:t>Program 6-25</a:t>
            </a:r>
            <a:r>
              <a:rPr lang="en-US" altLang="en-US" sz="3600" i="1">
                <a:solidFill>
                  <a:srgbClr val="603A2F"/>
                </a:solidFill>
              </a:rPr>
              <a:t> (Continued)</a:t>
            </a:r>
            <a:endParaRPr lang="en-US" altLang="en-US" i="1">
              <a:solidFill>
                <a:srgbClr val="603A2F"/>
              </a:solidFill>
            </a:endParaRPr>
          </a:p>
        </p:txBody>
      </p:sp>
    </p:spTree>
  </p:cSld>
  <p:clrMapOvr>
    <a:masterClrMapping/>
  </p:clrMapOvr>
  <p:transition spd="med"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extLst>
              <a:ext uri="{FF2B5EF4-FFF2-40B4-BE49-F238E27FC236}">
                <a16:creationId xmlns:a16="http://schemas.microsoft.com/office/drawing/2014/main" id="{B11DFB35-5963-4577-CBB2-3F45FA1FF1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Reference Variable Notes</a:t>
            </a:r>
          </a:p>
        </p:txBody>
      </p:sp>
      <p:sp>
        <p:nvSpPr>
          <p:cNvPr id="86019" name="Rectangle 3">
            <a:extLst>
              <a:ext uri="{FF2B5EF4-FFF2-40B4-BE49-F238E27FC236}">
                <a16:creationId xmlns:a16="http://schemas.microsoft.com/office/drawing/2014/main" id="{D411934C-0366-BCAB-1FD5-09A842633C0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808163"/>
            <a:ext cx="8229600" cy="38798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/>
              <a:t>Each reference parameter must contain </a:t>
            </a:r>
            <a:r>
              <a:rPr lang="en-US" altLang="en-US" sz="2400">
                <a:latin typeface="Courier New" panose="02070309020205020404" pitchFamily="49" charset="0"/>
              </a:rPr>
              <a:t>&amp;</a:t>
            </a:r>
          </a:p>
          <a:p>
            <a:pPr>
              <a:lnSpc>
                <a:spcPct val="90000"/>
              </a:lnSpc>
            </a:pPr>
            <a:r>
              <a:rPr lang="en-US" altLang="en-US" sz="2400"/>
              <a:t>Space between type and </a:t>
            </a:r>
            <a:r>
              <a:rPr lang="en-US" altLang="en-US" sz="2400">
                <a:latin typeface="Courier New" panose="02070309020205020404" pitchFamily="49" charset="0"/>
              </a:rPr>
              <a:t>&amp;</a:t>
            </a:r>
            <a:r>
              <a:rPr lang="en-US" altLang="en-US" sz="2400"/>
              <a:t> is unimportant</a:t>
            </a:r>
          </a:p>
          <a:p>
            <a:pPr>
              <a:lnSpc>
                <a:spcPct val="90000"/>
              </a:lnSpc>
            </a:pPr>
            <a:r>
              <a:rPr lang="en-US" altLang="en-US" sz="2400"/>
              <a:t>Must use </a:t>
            </a:r>
            <a:r>
              <a:rPr lang="en-US" altLang="en-US" sz="2400">
                <a:latin typeface="Courier New" panose="02070309020205020404" pitchFamily="49" charset="0"/>
              </a:rPr>
              <a:t>&amp;</a:t>
            </a:r>
            <a:r>
              <a:rPr lang="en-US" altLang="en-US" sz="2400"/>
              <a:t> in both prototype and header</a:t>
            </a:r>
          </a:p>
          <a:p>
            <a:pPr>
              <a:lnSpc>
                <a:spcPct val="90000"/>
              </a:lnSpc>
            </a:pPr>
            <a:r>
              <a:rPr lang="en-US" altLang="en-US" sz="2400"/>
              <a:t>Argument passed to reference parameter must be a variable – cannot be an expression or constant</a:t>
            </a:r>
          </a:p>
          <a:p>
            <a:pPr>
              <a:lnSpc>
                <a:spcPct val="90000"/>
              </a:lnSpc>
            </a:pPr>
            <a:r>
              <a:rPr lang="en-US" altLang="en-US" sz="2400"/>
              <a:t>Use when appropriate – don’t use when argument should not be changed by function, or if function needs to return only 1 value</a:t>
            </a:r>
          </a:p>
        </p:txBody>
      </p:sp>
    </p:spTree>
  </p:cSld>
  <p:clrMapOvr>
    <a:masterClrMapping/>
  </p:clrMapOvr>
  <p:transition spd="med"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>
            <a:extLst>
              <a:ext uri="{FF2B5EF4-FFF2-40B4-BE49-F238E27FC236}">
                <a16:creationId xmlns:a16="http://schemas.microsoft.com/office/drawing/2014/main" id="{67B52B29-4C59-8D65-57E3-ACA90EE1E6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/>
              <a:t>6.14</a:t>
            </a:r>
          </a:p>
        </p:txBody>
      </p:sp>
      <p:sp>
        <p:nvSpPr>
          <p:cNvPr id="87043" name="Subtitle 2">
            <a:extLst>
              <a:ext uri="{FF2B5EF4-FFF2-40B4-BE49-F238E27FC236}">
                <a16:creationId xmlns:a16="http://schemas.microsoft.com/office/drawing/2014/main" id="{332A9557-0F3C-2416-448D-2629B3C748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/>
              <a:t>Overloading Functions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6B3BE00C-DB62-80C4-D802-077A53203F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Overloading Functions</a:t>
            </a: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0BA7CB6D-9D65-906C-D766-DB565C82BB6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736725"/>
            <a:ext cx="7845425" cy="38814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u="sng"/>
              <a:t>Overloaded functions</a:t>
            </a:r>
            <a:r>
              <a:rPr lang="en-US" altLang="en-US" sz="2800"/>
              <a:t> have the same name but different parameter lists</a:t>
            </a:r>
          </a:p>
          <a:p>
            <a:pPr>
              <a:lnSpc>
                <a:spcPct val="90000"/>
              </a:lnSpc>
            </a:pPr>
            <a:r>
              <a:rPr lang="en-US" altLang="en-US" sz="2800"/>
              <a:t>Can be used to create functions that perform the same task but take different parameter types or different number of  parameters</a:t>
            </a:r>
          </a:p>
          <a:p>
            <a:pPr>
              <a:lnSpc>
                <a:spcPct val="90000"/>
              </a:lnSpc>
            </a:pPr>
            <a:r>
              <a:rPr lang="en-US" altLang="en-US" sz="2800"/>
              <a:t>Compiler will determine which version of function to call by argument and parameter lists</a:t>
            </a:r>
            <a:endParaRPr lang="en-US" altLang="en-US" sz="2800" u="sng"/>
          </a:p>
        </p:txBody>
      </p:sp>
    </p:spTree>
  </p:cSld>
  <p:clrMapOvr>
    <a:masterClrMapping/>
  </p:clrMapOvr>
  <p:transition spd="med"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ACB7800F-6A2F-0D4F-1DD0-633BFAFD58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Function Overloading Examples</a:t>
            </a:r>
          </a:p>
        </p:txBody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id="{DDB0217C-5493-E018-0289-8D1E5A49936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400" y="1752600"/>
            <a:ext cx="8534400" cy="4267200"/>
          </a:xfrm>
        </p:spPr>
        <p:txBody>
          <a:bodyPr/>
          <a:lstStyle/>
          <a:p>
            <a:pPr>
              <a:lnSpc>
                <a:spcPct val="80000"/>
              </a:lnSpc>
              <a:buFont typeface="Times" panose="02020603050405020304" pitchFamily="18" charset="0"/>
              <a:buNone/>
            </a:pPr>
            <a:r>
              <a:rPr lang="en-US" altLang="en-US" sz="2800"/>
              <a:t>	Using these overloaded functions,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2400">
                <a:latin typeface="Courier New" panose="02070309020205020404" pitchFamily="49" charset="0"/>
              </a:rPr>
              <a:t>void getDimensions(int);           // 1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2400">
                <a:latin typeface="Courier New" panose="02070309020205020404" pitchFamily="49" charset="0"/>
              </a:rPr>
              <a:t>void getDimensions(int, int);      // 2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2400">
                <a:latin typeface="Courier New" panose="02070309020205020404" pitchFamily="49" charset="0"/>
              </a:rPr>
              <a:t>void getDimensions(int, double);   // 3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2400">
                <a:latin typeface="Courier New" panose="02070309020205020404" pitchFamily="49" charset="0"/>
              </a:rPr>
              <a:t>void getDimensions(double, double);// 4</a:t>
            </a:r>
          </a:p>
          <a:p>
            <a:pPr>
              <a:lnSpc>
                <a:spcPct val="80000"/>
              </a:lnSpc>
              <a:buFont typeface="Times" panose="02020603050405020304" pitchFamily="18" charset="0"/>
              <a:buNone/>
            </a:pPr>
            <a:r>
              <a:rPr lang="en-US" altLang="en-US" sz="2800">
                <a:latin typeface="Courier New" panose="02070309020205020404" pitchFamily="49" charset="0"/>
              </a:rPr>
              <a:t>	</a:t>
            </a:r>
            <a:r>
              <a:rPr lang="en-US" altLang="en-US" sz="2800"/>
              <a:t>the compiler will use them as follows: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2400">
                <a:latin typeface="Courier New" panose="02070309020205020404" pitchFamily="49" charset="0"/>
              </a:rPr>
              <a:t>int length, width; 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2400">
                <a:latin typeface="Courier New" panose="02070309020205020404" pitchFamily="49" charset="0"/>
              </a:rPr>
              <a:t>double base, height;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2400">
                <a:latin typeface="Courier New" panose="02070309020205020404" pitchFamily="49" charset="0"/>
              </a:rPr>
              <a:t>getDimensions(length);           // 1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2400">
                <a:latin typeface="Courier New" panose="02070309020205020404" pitchFamily="49" charset="0"/>
              </a:rPr>
              <a:t>getDimensions(length, width);    // 2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2400">
                <a:latin typeface="Courier New" panose="02070309020205020404" pitchFamily="49" charset="0"/>
              </a:rPr>
              <a:t>getDimensions(length, height);   // 3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altLang="en-US" sz="2400">
                <a:latin typeface="Courier New" panose="02070309020205020404" pitchFamily="49" charset="0"/>
              </a:rPr>
              <a:t>getDimensions(height, base);     // 4</a:t>
            </a:r>
          </a:p>
        </p:txBody>
      </p:sp>
    </p:spTree>
  </p:cSld>
  <p:clrMapOvr>
    <a:masterClrMapping/>
  </p:clrMapOvr>
  <p:transition spd="med"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114" name="Group 15">
            <a:extLst>
              <a:ext uri="{FF2B5EF4-FFF2-40B4-BE49-F238E27FC236}">
                <a16:creationId xmlns:a16="http://schemas.microsoft.com/office/drawing/2014/main" id="{CCB3AF3E-174B-B63E-C38F-0F03C352FE7C}"/>
              </a:ext>
            </a:extLst>
          </p:cNvPr>
          <p:cNvGrpSpPr>
            <a:grpSpLocks/>
          </p:cNvGrpSpPr>
          <p:nvPr/>
        </p:nvGrpSpPr>
        <p:grpSpPr bwMode="auto">
          <a:xfrm>
            <a:off x="1214438" y="1657350"/>
            <a:ext cx="7072312" cy="4743450"/>
            <a:chOff x="864" y="428"/>
            <a:chExt cx="5324" cy="3570"/>
          </a:xfrm>
        </p:grpSpPr>
        <p:pic>
          <p:nvPicPr>
            <p:cNvPr id="90116" name="Picture 2">
              <a:extLst>
                <a:ext uri="{FF2B5EF4-FFF2-40B4-BE49-F238E27FC236}">
                  <a16:creationId xmlns:a16="http://schemas.microsoft.com/office/drawing/2014/main" id="{FE61F195-9215-A643-3283-A0D541571D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4" y="428"/>
              <a:ext cx="4202" cy="3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0117" name="Group 13">
              <a:extLst>
                <a:ext uri="{FF2B5EF4-FFF2-40B4-BE49-F238E27FC236}">
                  <a16:creationId xmlns:a16="http://schemas.microsoft.com/office/drawing/2014/main" id="{26E10508-885C-CA0D-8F7E-1B1B26C0824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81" y="1326"/>
              <a:ext cx="2926" cy="987"/>
              <a:chOff x="1920" y="1152"/>
              <a:chExt cx="3360" cy="1174"/>
            </a:xfrm>
          </p:grpSpPr>
          <p:sp>
            <p:nvSpPr>
              <p:cNvPr id="90124" name="Text Box 4">
                <a:extLst>
                  <a:ext uri="{FF2B5EF4-FFF2-40B4-BE49-F238E27FC236}">
                    <a16:creationId xmlns:a16="http://schemas.microsoft.com/office/drawing/2014/main" id="{70263F36-4666-C8E1-155A-D92D4CA594C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68" y="1152"/>
                <a:ext cx="2312" cy="1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en-US" sz="2000">
                    <a:solidFill>
                      <a:srgbClr val="FF3300"/>
                    </a:solidFill>
                  </a:rPr>
                  <a:t>The overloaded functions have different parameter lists</a:t>
                </a:r>
              </a:p>
            </p:txBody>
          </p:sp>
          <p:sp>
            <p:nvSpPr>
              <p:cNvPr id="90125" name="Line 5">
                <a:extLst>
                  <a:ext uri="{FF2B5EF4-FFF2-40B4-BE49-F238E27FC236}">
                    <a16:creationId xmlns:a16="http://schemas.microsoft.com/office/drawing/2014/main" id="{08511FB6-19C7-6352-6913-008ED8CAC0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920" y="1440"/>
                <a:ext cx="1056" cy="0"/>
              </a:xfrm>
              <a:prstGeom prst="line">
                <a:avLst/>
              </a:prstGeom>
              <a:noFill/>
              <a:ln w="28575">
                <a:solidFill>
                  <a:srgbClr val="FF33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26" name="Line 6">
                <a:extLst>
                  <a:ext uri="{FF2B5EF4-FFF2-40B4-BE49-F238E27FC236}">
                    <a16:creationId xmlns:a16="http://schemas.microsoft.com/office/drawing/2014/main" id="{B49E9CAD-F58D-9F3F-45ED-5D29DD5D2B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04" y="1584"/>
                <a:ext cx="672" cy="0"/>
              </a:xfrm>
              <a:prstGeom prst="line">
                <a:avLst/>
              </a:prstGeom>
              <a:noFill/>
              <a:ln w="28575">
                <a:solidFill>
                  <a:srgbClr val="FF33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90118" name="Group 11">
              <a:extLst>
                <a:ext uri="{FF2B5EF4-FFF2-40B4-BE49-F238E27FC236}">
                  <a16:creationId xmlns:a16="http://schemas.microsoft.com/office/drawing/2014/main" id="{5A0E1E64-36AF-0A60-DDD4-5EC4F0EA769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52" y="3504"/>
              <a:ext cx="1378" cy="494"/>
              <a:chOff x="1680" y="3696"/>
              <a:chExt cx="1583" cy="587"/>
            </a:xfrm>
          </p:grpSpPr>
          <p:sp>
            <p:nvSpPr>
              <p:cNvPr id="90122" name="Text Box 7">
                <a:extLst>
                  <a:ext uri="{FF2B5EF4-FFF2-40B4-BE49-F238E27FC236}">
                    <a16:creationId xmlns:a16="http://schemas.microsoft.com/office/drawing/2014/main" id="{19AB72DA-B87F-4D2C-E092-815D9035610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80" y="3928"/>
                <a:ext cx="1583" cy="3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en-US" sz="2000">
                    <a:solidFill>
                      <a:srgbClr val="FF3300"/>
                    </a:solidFill>
                  </a:rPr>
                  <a:t>Passing an int</a:t>
                </a:r>
              </a:p>
            </p:txBody>
          </p:sp>
          <p:sp>
            <p:nvSpPr>
              <p:cNvPr id="90123" name="Line 8">
                <a:extLst>
                  <a:ext uri="{FF2B5EF4-FFF2-40B4-BE49-F238E27FC236}">
                    <a16:creationId xmlns:a16="http://schemas.microsoft.com/office/drawing/2014/main" id="{0DB381C6-4772-D0EF-DF1E-E2C7CF9862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304" y="3696"/>
                <a:ext cx="0" cy="240"/>
              </a:xfrm>
              <a:prstGeom prst="line">
                <a:avLst/>
              </a:prstGeom>
              <a:noFill/>
              <a:ln w="28575">
                <a:solidFill>
                  <a:srgbClr val="FF33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90119" name="Text Box 9">
              <a:extLst>
                <a:ext uri="{FF2B5EF4-FFF2-40B4-BE49-F238E27FC236}">
                  <a16:creationId xmlns:a16="http://schemas.microsoft.com/office/drawing/2014/main" id="{FFEA015D-D03F-C903-3E0E-A100B5483D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07" y="2880"/>
              <a:ext cx="2081" cy="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>
                  <a:solidFill>
                    <a:srgbClr val="FF3300"/>
                  </a:solidFill>
                </a:rPr>
                <a:t>Passing a double</a:t>
              </a:r>
            </a:p>
          </p:txBody>
        </p:sp>
        <p:sp>
          <p:nvSpPr>
            <p:cNvPr id="90120" name="Line 10">
              <a:extLst>
                <a:ext uri="{FF2B5EF4-FFF2-40B4-BE49-F238E27FC236}">
                  <a16:creationId xmlns:a16="http://schemas.microsoft.com/office/drawing/2014/main" id="{CFACF29A-8A9B-8352-FADD-33967AE2792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748" y="3168"/>
              <a:ext cx="127" cy="24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pic>
          <p:nvPicPr>
            <p:cNvPr id="90121" name="Picture 14" descr="Pink tissue paper">
              <a:extLst>
                <a:ext uri="{FF2B5EF4-FFF2-40B4-BE49-F238E27FC236}">
                  <a16:creationId xmlns:a16="http://schemas.microsoft.com/office/drawing/2014/main" id="{BA4B8DEA-9790-EFFA-CD2E-9115E91CA8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3" y="428"/>
              <a:ext cx="1338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0115" name="Text Box 3">
            <a:extLst>
              <a:ext uri="{FF2B5EF4-FFF2-40B4-BE49-F238E27FC236}">
                <a16:creationId xmlns:a16="http://schemas.microsoft.com/office/drawing/2014/main" id="{8B66F9D8-5363-DE88-5A19-BD773DFA76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0425" y="5943600"/>
            <a:ext cx="32035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i="1">
                <a:solidFill>
                  <a:srgbClr val="603A2F"/>
                </a:solidFill>
              </a:rPr>
              <a:t>(Program Continues)</a:t>
            </a:r>
          </a:p>
        </p:txBody>
      </p:sp>
    </p:spTree>
  </p:cSld>
  <p:clrMapOvr>
    <a:masterClrMapping/>
  </p:clrMapOvr>
  <p:transition spd="med"/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>
            <a:extLst>
              <a:ext uri="{FF2B5EF4-FFF2-40B4-BE49-F238E27FC236}">
                <a16:creationId xmlns:a16="http://schemas.microsoft.com/office/drawing/2014/main" id="{8FFC14B2-5601-F6F6-7269-388C68A153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752600"/>
            <a:ext cx="6400800" cy="461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139" name="Text Box 3">
            <a:extLst>
              <a:ext uri="{FF2B5EF4-FFF2-40B4-BE49-F238E27FC236}">
                <a16:creationId xmlns:a16="http://schemas.microsoft.com/office/drawing/2014/main" id="{F2E8A6BA-A723-27C5-F7D2-8F2819B3F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57200"/>
            <a:ext cx="70866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600">
                <a:solidFill>
                  <a:srgbClr val="603A2F"/>
                </a:solidFill>
              </a:rPr>
              <a:t>Program 6-27</a:t>
            </a:r>
            <a:r>
              <a:rPr lang="en-US" altLang="en-US" sz="3600" i="1">
                <a:solidFill>
                  <a:srgbClr val="603A2F"/>
                </a:solidFill>
              </a:rPr>
              <a:t> (Continued)</a:t>
            </a:r>
          </a:p>
        </p:txBody>
      </p:sp>
    </p:spTree>
  </p:cSld>
  <p:clrMapOvr>
    <a:masterClrMapping/>
  </p:clrMapOvr>
  <p:transition spd="med"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le 1">
            <a:extLst>
              <a:ext uri="{FF2B5EF4-FFF2-40B4-BE49-F238E27FC236}">
                <a16:creationId xmlns:a16="http://schemas.microsoft.com/office/drawing/2014/main" id="{30FD9667-B2AC-D1DA-A452-2B35649D6B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/>
              <a:t>6.15</a:t>
            </a:r>
          </a:p>
        </p:txBody>
      </p:sp>
      <p:sp>
        <p:nvSpPr>
          <p:cNvPr id="92163" name="Subtitle 2">
            <a:extLst>
              <a:ext uri="{FF2B5EF4-FFF2-40B4-BE49-F238E27FC236}">
                <a16:creationId xmlns:a16="http://schemas.microsoft.com/office/drawing/2014/main" id="{BE8446E9-762D-F5E2-948C-60F5D2E1FE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/>
              <a:t>The </a:t>
            </a:r>
            <a:r>
              <a:rPr lang="en-US" altLang="en-US">
                <a:latin typeface="Courier New" panose="02070309020205020404" pitchFamily="49" charset="0"/>
              </a:rPr>
              <a:t>exit()</a:t>
            </a:r>
            <a:r>
              <a:rPr lang="en-US" altLang="en-US"/>
              <a:t> Function</a:t>
            </a:r>
          </a:p>
          <a:p>
            <a:endParaRPr lang="en-US" altLang="en-US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>
            <a:extLst>
              <a:ext uri="{FF2B5EF4-FFF2-40B4-BE49-F238E27FC236}">
                <a16:creationId xmlns:a16="http://schemas.microsoft.com/office/drawing/2014/main" id="{80DA6557-47A4-4910-48AE-9BBBCF4CEC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</a:t>
            </a:r>
            <a:r>
              <a:rPr lang="en-US" altLang="en-US">
                <a:latin typeface="Courier New" panose="02070309020205020404" pitchFamily="49" charset="0"/>
              </a:rPr>
              <a:t>exit()</a:t>
            </a:r>
            <a:r>
              <a:rPr lang="en-US" altLang="en-US"/>
              <a:t> Function</a:t>
            </a:r>
          </a:p>
        </p:txBody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5EBBF338-E276-776C-B53D-008E17A0E0F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Terminates the execution of a program</a:t>
            </a:r>
          </a:p>
          <a:p>
            <a:pPr>
              <a:lnSpc>
                <a:spcPct val="90000"/>
              </a:lnSpc>
            </a:pPr>
            <a:r>
              <a:rPr lang="en-US" altLang="en-US"/>
              <a:t>Can be called from any function</a:t>
            </a:r>
          </a:p>
          <a:p>
            <a:pPr>
              <a:lnSpc>
                <a:spcPct val="90000"/>
              </a:lnSpc>
            </a:pPr>
            <a:r>
              <a:rPr lang="en-US" altLang="en-US"/>
              <a:t>Can pass an </a:t>
            </a:r>
            <a:r>
              <a:rPr lang="en-US" altLang="en-US">
                <a:latin typeface="Courier New" panose="02070309020205020404" pitchFamily="49" charset="0"/>
              </a:rPr>
              <a:t>int</a:t>
            </a:r>
            <a:r>
              <a:rPr lang="en-US" altLang="en-US"/>
              <a:t> value to operating system to indicate status of program termination</a:t>
            </a:r>
          </a:p>
          <a:p>
            <a:pPr>
              <a:lnSpc>
                <a:spcPct val="90000"/>
              </a:lnSpc>
            </a:pPr>
            <a:r>
              <a:rPr lang="en-US" altLang="en-US"/>
              <a:t>Usually used for abnormal termination of program</a:t>
            </a:r>
          </a:p>
          <a:p>
            <a:pPr>
              <a:lnSpc>
                <a:spcPct val="90000"/>
              </a:lnSpc>
            </a:pPr>
            <a:r>
              <a:rPr lang="en-US" altLang="en-US"/>
              <a:t>Requires </a:t>
            </a:r>
            <a:r>
              <a:rPr lang="en-US" altLang="en-US">
                <a:latin typeface="Courier New" panose="02070309020205020404" pitchFamily="49" charset="0"/>
              </a:rPr>
              <a:t>cstdlib</a:t>
            </a:r>
            <a:r>
              <a:rPr lang="en-US" altLang="en-US"/>
              <a:t> header file</a:t>
            </a:r>
          </a:p>
        </p:txBody>
      </p:sp>
    </p:spTree>
  </p:cSld>
  <p:clrMapOvr>
    <a:masterClrMapping/>
  </p:clrMapOvr>
  <p:transition spd="med"/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>
            <a:extLst>
              <a:ext uri="{FF2B5EF4-FFF2-40B4-BE49-F238E27FC236}">
                <a16:creationId xmlns:a16="http://schemas.microsoft.com/office/drawing/2014/main" id="{121D1631-0055-4193-8461-2B273C5BBD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</a:t>
            </a:r>
            <a:r>
              <a:rPr lang="en-US" altLang="en-US">
                <a:latin typeface="Courier New" panose="02070309020205020404" pitchFamily="49" charset="0"/>
              </a:rPr>
              <a:t>exit()</a:t>
            </a:r>
            <a:r>
              <a:rPr lang="en-US" altLang="en-US"/>
              <a:t> Function</a:t>
            </a:r>
          </a:p>
        </p:txBody>
      </p:sp>
      <p:sp>
        <p:nvSpPr>
          <p:cNvPr id="94211" name="Rectangle 3">
            <a:extLst>
              <a:ext uri="{FF2B5EF4-FFF2-40B4-BE49-F238E27FC236}">
                <a16:creationId xmlns:a16="http://schemas.microsoft.com/office/drawing/2014/main" id="{1673A8F3-137E-CCE4-9D2E-6F788F906F0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Example:</a:t>
            </a:r>
            <a:br>
              <a:rPr lang="en-US" altLang="en-US"/>
            </a:br>
            <a:r>
              <a:rPr lang="en-US" altLang="en-US">
                <a:latin typeface="Courier New" panose="02070309020205020404" pitchFamily="49" charset="0"/>
              </a:rPr>
              <a:t>    exit(0);</a:t>
            </a:r>
            <a:br>
              <a:rPr lang="en-US" altLang="en-US"/>
            </a:br>
            <a:endParaRPr lang="en-US" altLang="en-US"/>
          </a:p>
          <a:p>
            <a:r>
              <a:rPr lang="en-US" altLang="en-US"/>
              <a:t>The </a:t>
            </a:r>
            <a:r>
              <a:rPr lang="en-US" altLang="en-US">
                <a:latin typeface="Courier New" panose="02070309020205020404" pitchFamily="49" charset="0"/>
              </a:rPr>
              <a:t>cstdlib</a:t>
            </a:r>
            <a:r>
              <a:rPr lang="en-US" altLang="en-US"/>
              <a:t> header defines two constants that are commonly passed, to indicate success or failure:</a:t>
            </a:r>
            <a:br>
              <a:rPr lang="en-US" altLang="en-US"/>
            </a:br>
            <a:r>
              <a:rPr lang="en-US" altLang="en-US">
                <a:latin typeface="Courier New" panose="02070309020205020404" pitchFamily="49" charset="0"/>
              </a:rPr>
              <a:t> exit(EXIT_SUCCESS);</a:t>
            </a:r>
            <a:br>
              <a:rPr lang="en-US" altLang="en-US">
                <a:latin typeface="Courier New" panose="02070309020205020404" pitchFamily="49" charset="0"/>
              </a:rPr>
            </a:br>
            <a:r>
              <a:rPr lang="en-US" altLang="en-US">
                <a:latin typeface="Courier New" panose="02070309020205020404" pitchFamily="49" charset="0"/>
              </a:rPr>
              <a:t> exit(EXIT_FAILURE);</a:t>
            </a:r>
          </a:p>
        </p:txBody>
      </p:sp>
    </p:spTree>
  </p:cSld>
  <p:clrMapOvr>
    <a:masterClrMapping/>
  </p:clrMapOvr>
  <p:transition spd="med"/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itle 1">
            <a:extLst>
              <a:ext uri="{FF2B5EF4-FFF2-40B4-BE49-F238E27FC236}">
                <a16:creationId xmlns:a16="http://schemas.microsoft.com/office/drawing/2014/main" id="{454BDDC6-B4CA-F8EF-0694-FA80043FA6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/>
              <a:t>6.16</a:t>
            </a:r>
          </a:p>
        </p:txBody>
      </p:sp>
      <p:sp>
        <p:nvSpPr>
          <p:cNvPr id="95235" name="Subtitle 2">
            <a:extLst>
              <a:ext uri="{FF2B5EF4-FFF2-40B4-BE49-F238E27FC236}">
                <a16:creationId xmlns:a16="http://schemas.microsoft.com/office/drawing/2014/main" id="{CDD467BC-D3DD-F5FA-EE58-56952565539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/>
              <a:t>Stubs and Drivers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>
            <a:extLst>
              <a:ext uri="{FF2B5EF4-FFF2-40B4-BE49-F238E27FC236}">
                <a16:creationId xmlns:a16="http://schemas.microsoft.com/office/drawing/2014/main" id="{70626AF0-5A3B-9A87-4546-E60A182A82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Stubs and Drivers</a:t>
            </a:r>
          </a:p>
        </p:txBody>
      </p:sp>
      <p:sp>
        <p:nvSpPr>
          <p:cNvPr id="96259" name="Rectangle 3">
            <a:extLst>
              <a:ext uri="{FF2B5EF4-FFF2-40B4-BE49-F238E27FC236}">
                <a16:creationId xmlns:a16="http://schemas.microsoft.com/office/drawing/2014/main" id="{FAF93FE1-CCC5-67D8-9B99-A0F74944E6E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524000"/>
            <a:ext cx="8001000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Useful for testing and debugging program and function logic and design</a:t>
            </a:r>
            <a:endParaRPr lang="en-US" altLang="en-US" u="sng"/>
          </a:p>
          <a:p>
            <a:pPr>
              <a:lnSpc>
                <a:spcPct val="90000"/>
              </a:lnSpc>
            </a:pPr>
            <a:r>
              <a:rPr lang="en-US" altLang="en-US" u="sng"/>
              <a:t>Stub</a:t>
            </a:r>
            <a:r>
              <a:rPr lang="en-US" altLang="en-US"/>
              <a:t>: A dummy function used in place of an actual function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Usually displays a message indicating it was called.  May also display parameters</a:t>
            </a:r>
          </a:p>
          <a:p>
            <a:pPr>
              <a:lnSpc>
                <a:spcPct val="90000"/>
              </a:lnSpc>
            </a:pPr>
            <a:r>
              <a:rPr lang="en-US" altLang="en-US" u="sng"/>
              <a:t>Driver</a:t>
            </a:r>
            <a:r>
              <a:rPr lang="en-US" altLang="en-US"/>
              <a:t>: A function that tests another function by calling it</a:t>
            </a:r>
            <a:endParaRPr lang="en-US" altLang="en-US" u="sng"/>
          </a:p>
          <a:p>
            <a:pPr lvl="1">
              <a:lnSpc>
                <a:spcPct val="90000"/>
              </a:lnSpc>
            </a:pPr>
            <a:r>
              <a:rPr lang="en-US" altLang="en-US"/>
              <a:t>Various arguments are passed and return values are tested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template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8F86CF0D5CED4D91588FB0A4A2EAFF" ma:contentTypeVersion="8" ma:contentTypeDescription="Create a new document." ma:contentTypeScope="" ma:versionID="65741651ce886731e02461e87709763e">
  <xsd:schema xmlns:xsd="http://www.w3.org/2001/XMLSchema" xmlns:xs="http://www.w3.org/2001/XMLSchema" xmlns:p="http://schemas.microsoft.com/office/2006/metadata/properties" xmlns:ns2="b868d3a3-dd75-46ea-8f54-fff523d1bfce" targetNamespace="http://schemas.microsoft.com/office/2006/metadata/properties" ma:root="true" ma:fieldsID="c28af6f41e622145baa357e0ea30df50" ns2:_="">
    <xsd:import namespace="b868d3a3-dd75-46ea-8f54-fff523d1bf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68d3a3-dd75-46ea-8f54-fff523d1bf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EA3BA19-449C-4EE9-B796-DEAE05EDAFA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4FC260B-E1C0-44C5-BB13-33CECD1E995B}">
  <ds:schemaRefs>
    <ds:schemaRef ds:uri="b868d3a3-dd75-46ea-8f54-fff523d1bfc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Application>Microsoft Office PowerPoint</Application>
  <PresentationFormat>On-screen Show (4:3)</PresentationFormat>
  <Slides>92</Slides>
  <Notes>28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92</vt:i4>
      </vt:variant>
    </vt:vector>
  </HeadingPairs>
  <TitlesOfParts>
    <vt:vector size="93" baseType="lpstr">
      <vt:lpstr>template</vt:lpstr>
      <vt:lpstr>PowerPoint Presentation</vt:lpstr>
      <vt:lpstr>6.1</vt:lpstr>
      <vt:lpstr>Modular Programming</vt:lpstr>
      <vt:lpstr>PowerPoint Presentation</vt:lpstr>
      <vt:lpstr>6.2</vt:lpstr>
      <vt:lpstr>Defining and Calling Functions</vt:lpstr>
      <vt:lpstr>Function Definition</vt:lpstr>
      <vt:lpstr>Function Definition</vt:lpstr>
      <vt:lpstr>Function Return Type</vt:lpstr>
      <vt:lpstr>Calling a Function</vt:lpstr>
      <vt:lpstr>Functions in Program 6-1</vt:lpstr>
      <vt:lpstr>Flow of Control in Program 6-1</vt:lpstr>
      <vt:lpstr>Calling Functions</vt:lpstr>
      <vt:lpstr>6.3</vt:lpstr>
      <vt:lpstr>Function Prototypes</vt:lpstr>
      <vt:lpstr>PowerPoint Presentation</vt:lpstr>
      <vt:lpstr>PowerPoint Presentation</vt:lpstr>
      <vt:lpstr>Prototype Notes</vt:lpstr>
      <vt:lpstr>6.4</vt:lpstr>
      <vt:lpstr>Sending Data into a Function</vt:lpstr>
      <vt:lpstr>A Function with a Parameter Variable</vt:lpstr>
      <vt:lpstr>PowerPoint Presentation</vt:lpstr>
      <vt:lpstr>PowerPoint Presentation</vt:lpstr>
      <vt:lpstr>PowerPoint Presentation</vt:lpstr>
      <vt:lpstr>Other Parameter Terminology</vt:lpstr>
      <vt:lpstr>Parameters, Prototypes, and Function Headers</vt:lpstr>
      <vt:lpstr>Function Call Notes</vt:lpstr>
      <vt:lpstr>Passing Multiple Arguments</vt:lpstr>
      <vt:lpstr>PowerPoint Presentation</vt:lpstr>
      <vt:lpstr>PowerPoint Presentation</vt:lpstr>
      <vt:lpstr>PowerPoint Presentation</vt:lpstr>
      <vt:lpstr>6.5</vt:lpstr>
      <vt:lpstr>Passing Data by Value</vt:lpstr>
      <vt:lpstr>Passing Information to Parameters by Value</vt:lpstr>
      <vt:lpstr>6.6</vt:lpstr>
      <vt:lpstr>Using Functions in  Menu-Driven Programs</vt:lpstr>
      <vt:lpstr>6.7</vt:lpstr>
      <vt:lpstr>The return Statement</vt:lpstr>
      <vt:lpstr>PowerPoint Presentation</vt:lpstr>
      <vt:lpstr>PowerPoint Presentation</vt:lpstr>
      <vt:lpstr>6.8</vt:lpstr>
      <vt:lpstr>Returning a Value From a Function</vt:lpstr>
      <vt:lpstr>Returning a Value From a Function</vt:lpstr>
      <vt:lpstr>A Value-Returning Function</vt:lpstr>
      <vt:lpstr>A Value-Returning Function</vt:lpstr>
      <vt:lpstr>PowerPoint Presentation</vt:lpstr>
      <vt:lpstr>PowerPoint Presentation</vt:lpstr>
      <vt:lpstr>Another Example, from Program 6-13</vt:lpstr>
      <vt:lpstr>Returning a Value From a Function</vt:lpstr>
      <vt:lpstr>6.9</vt:lpstr>
      <vt:lpstr>Returning a Boolean Value</vt:lpstr>
      <vt:lpstr>PowerPoint Presentation</vt:lpstr>
      <vt:lpstr>PowerPoint Presentation</vt:lpstr>
      <vt:lpstr>6.10</vt:lpstr>
      <vt:lpstr>Local and Global Variables</vt:lpstr>
      <vt:lpstr>PowerPoint Presentation</vt:lpstr>
      <vt:lpstr>PowerPoint Presentation</vt:lpstr>
      <vt:lpstr>Local Variable Lifetime</vt:lpstr>
      <vt:lpstr>Global Variables and                      Global Constants</vt:lpstr>
      <vt:lpstr>PowerPoint Presentation</vt:lpstr>
      <vt:lpstr>Global Variables and                      Global Constants</vt:lpstr>
      <vt:lpstr>PowerPoint Presentation</vt:lpstr>
      <vt:lpstr>PowerPoint Presentation</vt:lpstr>
      <vt:lpstr>Initializing Local and Global Variables</vt:lpstr>
      <vt:lpstr>6.11</vt:lpstr>
      <vt:lpstr>Static Local Variables</vt:lpstr>
      <vt:lpstr>PowerPoint Presentation</vt:lpstr>
      <vt:lpstr>PowerPoint Presentation</vt:lpstr>
      <vt:lpstr>A Different Approach, Using a Static Variable</vt:lpstr>
      <vt:lpstr>PowerPoint Presentation</vt:lpstr>
      <vt:lpstr>PowerPoint Presentation</vt:lpstr>
      <vt:lpstr>6.12</vt:lpstr>
      <vt:lpstr>Default Arguments</vt:lpstr>
      <vt:lpstr>PowerPoint Presentation</vt:lpstr>
      <vt:lpstr>PowerPoint Presentation</vt:lpstr>
      <vt:lpstr>Default Arguments</vt:lpstr>
      <vt:lpstr>6.13</vt:lpstr>
      <vt:lpstr>Using Reference Variables as Parameters</vt:lpstr>
      <vt:lpstr>Passing by Reference</vt:lpstr>
      <vt:lpstr>PowerPoint Presentation</vt:lpstr>
      <vt:lpstr>PowerPoint Presentation</vt:lpstr>
      <vt:lpstr>Reference Variable Notes</vt:lpstr>
      <vt:lpstr>6.14</vt:lpstr>
      <vt:lpstr>Overloading Functions</vt:lpstr>
      <vt:lpstr>Function Overloading Examples</vt:lpstr>
      <vt:lpstr>PowerPoint Presentation</vt:lpstr>
      <vt:lpstr>PowerPoint Presentation</vt:lpstr>
      <vt:lpstr>6.15</vt:lpstr>
      <vt:lpstr>The exit() Function</vt:lpstr>
      <vt:lpstr>The exit() Function</vt:lpstr>
      <vt:lpstr>6.16</vt:lpstr>
      <vt:lpstr>Stubs and Drivers</vt:lpstr>
    </vt:vector>
  </TitlesOfParts>
  <Company>PEARSON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6</dc:title>
  <dc:subject>Functions</dc:subject>
  <dc:creator>Tony Gaddis</dc:creator>
  <cp:revision>2</cp:revision>
  <dcterms:created xsi:type="dcterms:W3CDTF">2011-02-16T20:47:20Z</dcterms:created>
  <dcterms:modified xsi:type="dcterms:W3CDTF">2024-12-07T13:54:24Z</dcterms:modified>
</cp:coreProperties>
</file>